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6"/>
  </p:notesMasterIdLst>
  <p:handoutMasterIdLst>
    <p:handoutMasterId r:id="rId37"/>
  </p:handoutMasterIdLst>
  <p:sldIdLst>
    <p:sldId id="256" r:id="rId5"/>
    <p:sldId id="262" r:id="rId6"/>
    <p:sldId id="263" r:id="rId7"/>
    <p:sldId id="264" r:id="rId8"/>
    <p:sldId id="265" r:id="rId9"/>
    <p:sldId id="266" r:id="rId10"/>
    <p:sldId id="267" r:id="rId11"/>
    <p:sldId id="268" r:id="rId12"/>
    <p:sldId id="269" r:id="rId13"/>
    <p:sldId id="270" r:id="rId14"/>
    <p:sldId id="271" r:id="rId15"/>
    <p:sldId id="272" r:id="rId16"/>
    <p:sldId id="279" r:id="rId17"/>
    <p:sldId id="273" r:id="rId18"/>
    <p:sldId id="274" r:id="rId19"/>
    <p:sldId id="275" r:id="rId20"/>
    <p:sldId id="290" r:id="rId21"/>
    <p:sldId id="276" r:id="rId22"/>
    <p:sldId id="277" r:id="rId23"/>
    <p:sldId id="288" r:id="rId24"/>
    <p:sldId id="280" r:id="rId25"/>
    <p:sldId id="278" r:id="rId26"/>
    <p:sldId id="281" r:id="rId27"/>
    <p:sldId id="282" r:id="rId28"/>
    <p:sldId id="283" r:id="rId29"/>
    <p:sldId id="284" r:id="rId30"/>
    <p:sldId id="285" r:id="rId31"/>
    <p:sldId id="286" r:id="rId32"/>
    <p:sldId id="287" r:id="rId33"/>
    <p:sldId id="289"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48" autoAdjust="0"/>
  </p:normalViewPr>
  <p:slideViewPr>
    <p:cSldViewPr snapToGrid="0">
      <p:cViewPr varScale="1">
        <p:scale>
          <a:sx n="163" d="100"/>
          <a:sy n="163" d="100"/>
        </p:scale>
        <p:origin x="444"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5/17/2024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png"/><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stackoverflow.com/questions/29215879/how-can-i-generalize-the-quantization-matrix-in-jpeg-compress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thewebmaster.com/jpeg-definitive-guide/"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300" dirty="0">
                <a:solidFill>
                  <a:schemeClr val="bg1"/>
                </a:solidFill>
              </a:rPr>
              <a:t>JPEG COMPRESSION and DECOMPRESSION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Andrei </a:t>
            </a:r>
            <a:r>
              <a:rPr lang="en-US" dirty="0" err="1">
                <a:solidFill>
                  <a:srgbClr val="7CEBFF"/>
                </a:solidFill>
              </a:rPr>
              <a:t>cadar</a:t>
            </a:r>
            <a:r>
              <a:rPr lang="en-US" dirty="0">
                <a:solidFill>
                  <a:srgbClr val="7CEBFF"/>
                </a:solidFill>
              </a:rPr>
              <a:t> Calin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E82A-DA5F-4DEF-B522-1DED4EA52BCA}"/>
              </a:ext>
            </a:extLst>
          </p:cNvPr>
          <p:cNvSpPr>
            <a:spLocks noGrp="1"/>
          </p:cNvSpPr>
          <p:nvPr>
            <p:ph type="title"/>
          </p:nvPr>
        </p:nvSpPr>
        <p:spPr/>
        <p:txBody>
          <a:bodyPr/>
          <a:lstStyle/>
          <a:p>
            <a:r>
              <a:rPr lang="en-US" dirty="0"/>
              <a:t>Padding and splitting in 8x8 blocks</a:t>
            </a:r>
          </a:p>
        </p:txBody>
      </p:sp>
      <p:sp>
        <p:nvSpPr>
          <p:cNvPr id="3" name="Content Placeholder 2">
            <a:extLst>
              <a:ext uri="{FF2B5EF4-FFF2-40B4-BE49-F238E27FC236}">
                <a16:creationId xmlns:a16="http://schemas.microsoft.com/office/drawing/2014/main" id="{05B56370-30E4-4EB6-AF56-F92F394F560C}"/>
              </a:ext>
            </a:extLst>
          </p:cNvPr>
          <p:cNvSpPr>
            <a:spLocks noGrp="1"/>
          </p:cNvSpPr>
          <p:nvPr>
            <p:ph idx="1"/>
          </p:nvPr>
        </p:nvSpPr>
        <p:spPr/>
        <p:txBody>
          <a:bodyPr anchor="t"/>
          <a:lstStyle/>
          <a:p>
            <a:r>
              <a:rPr lang="en-US" dirty="0"/>
              <a:t>The image needs to be padded to have rows and column multiple of 8 to be easy to split it into 8x8 blocks to be compressed. I have chosen to pad with the last column and row multiple times, the bottom right corner is padded using the last row after it was extended.</a:t>
            </a:r>
          </a:p>
          <a:p>
            <a:endParaRPr lang="en-US" dirty="0"/>
          </a:p>
        </p:txBody>
      </p:sp>
      <p:pic>
        <p:nvPicPr>
          <p:cNvPr id="7" name="Picture 6">
            <a:extLst>
              <a:ext uri="{FF2B5EF4-FFF2-40B4-BE49-F238E27FC236}">
                <a16:creationId xmlns:a16="http://schemas.microsoft.com/office/drawing/2014/main" id="{6B4431C2-E629-4D86-8274-C15A3EB76CA5}"/>
              </a:ext>
            </a:extLst>
          </p:cNvPr>
          <p:cNvPicPr>
            <a:picLocks noChangeAspect="1"/>
          </p:cNvPicPr>
          <p:nvPr/>
        </p:nvPicPr>
        <p:blipFill>
          <a:blip r:embed="rId2"/>
          <a:stretch>
            <a:fillRect/>
          </a:stretch>
        </p:blipFill>
        <p:spPr>
          <a:xfrm>
            <a:off x="3273049" y="3105427"/>
            <a:ext cx="5391902" cy="3610479"/>
          </a:xfrm>
          <a:prstGeom prst="rect">
            <a:avLst/>
          </a:prstGeom>
        </p:spPr>
      </p:pic>
    </p:spTree>
    <p:extLst>
      <p:ext uri="{BB962C8B-B14F-4D97-AF65-F5344CB8AC3E}">
        <p14:creationId xmlns:p14="http://schemas.microsoft.com/office/powerpoint/2010/main" val="230166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5730-D81B-4160-8523-F111E9CCFF6B}"/>
              </a:ext>
            </a:extLst>
          </p:cNvPr>
          <p:cNvSpPr>
            <a:spLocks noGrp="1"/>
          </p:cNvSpPr>
          <p:nvPr>
            <p:ph type="title"/>
          </p:nvPr>
        </p:nvSpPr>
        <p:spPr/>
        <p:txBody>
          <a:bodyPr/>
          <a:lstStyle/>
          <a:p>
            <a:r>
              <a:rPr lang="en-US" dirty="0"/>
              <a:t>Map block to [-128, 127] range</a:t>
            </a:r>
          </a:p>
        </p:txBody>
      </p:sp>
      <p:sp>
        <p:nvSpPr>
          <p:cNvPr id="3" name="Content Placeholder 2">
            <a:extLst>
              <a:ext uri="{FF2B5EF4-FFF2-40B4-BE49-F238E27FC236}">
                <a16:creationId xmlns:a16="http://schemas.microsoft.com/office/drawing/2014/main" id="{D7E36D33-B91E-4E16-A3CD-A34933E18761}"/>
              </a:ext>
            </a:extLst>
          </p:cNvPr>
          <p:cNvSpPr>
            <a:spLocks noGrp="1"/>
          </p:cNvSpPr>
          <p:nvPr>
            <p:ph idx="1"/>
          </p:nvPr>
        </p:nvSpPr>
        <p:spPr/>
        <p:txBody>
          <a:bodyPr anchor="t"/>
          <a:lstStyle/>
          <a:p>
            <a:r>
              <a:rPr lang="en-US" dirty="0"/>
              <a:t>Before computing the DCT the block’s values must be shifted from a positive range to one centered at zero. In this case every element must be subtracted by </a:t>
            </a:r>
            <a:r>
              <a:rPr lang="en-US" b="1" dirty="0"/>
              <a:t>128</a:t>
            </a:r>
            <a:r>
              <a:rPr lang="en-US" dirty="0"/>
              <a:t>.</a:t>
            </a:r>
          </a:p>
        </p:txBody>
      </p:sp>
      <p:pic>
        <p:nvPicPr>
          <p:cNvPr id="5" name="Picture 4">
            <a:extLst>
              <a:ext uri="{FF2B5EF4-FFF2-40B4-BE49-F238E27FC236}">
                <a16:creationId xmlns:a16="http://schemas.microsoft.com/office/drawing/2014/main" id="{A4224004-EF69-4FD3-9FC1-7307369FF631}"/>
              </a:ext>
            </a:extLst>
          </p:cNvPr>
          <p:cNvPicPr>
            <a:picLocks noChangeAspect="1"/>
          </p:cNvPicPr>
          <p:nvPr/>
        </p:nvPicPr>
        <p:blipFill>
          <a:blip r:embed="rId2"/>
          <a:stretch>
            <a:fillRect/>
          </a:stretch>
        </p:blipFill>
        <p:spPr>
          <a:xfrm>
            <a:off x="3630642" y="3217333"/>
            <a:ext cx="4930713" cy="2429799"/>
          </a:xfrm>
          <a:prstGeom prst="rect">
            <a:avLst/>
          </a:prstGeom>
        </p:spPr>
      </p:pic>
    </p:spTree>
    <p:extLst>
      <p:ext uri="{BB962C8B-B14F-4D97-AF65-F5344CB8AC3E}">
        <p14:creationId xmlns:p14="http://schemas.microsoft.com/office/powerpoint/2010/main" val="1374089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06E3-C3FF-4C18-AEF7-5D839E142F40}"/>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11D1E9D6-E9A6-44D3-B144-27C16E8FA9DF}"/>
              </a:ext>
            </a:extLst>
          </p:cNvPr>
          <p:cNvSpPr>
            <a:spLocks noGrp="1"/>
          </p:cNvSpPr>
          <p:nvPr>
            <p:ph idx="1"/>
          </p:nvPr>
        </p:nvSpPr>
        <p:spPr>
          <a:xfrm>
            <a:off x="581192" y="1833359"/>
            <a:ext cx="11029615" cy="5202441"/>
          </a:xfrm>
        </p:spPr>
        <p:txBody>
          <a:bodyPr anchor="t">
            <a:normAutofit fontScale="92500" lnSpcReduction="10000"/>
          </a:bodyPr>
          <a:lstStyle/>
          <a:p>
            <a:r>
              <a:rPr lang="en-US" dirty="0"/>
              <a:t>We can use 64 cosine waves like this to produce every pixel of a 8x8 block.</a:t>
            </a:r>
          </a:p>
          <a:p>
            <a:r>
              <a:rPr lang="en-US" dirty="0"/>
              <a:t>We apply the following DCT formula for every pixel.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We can see that the term in front is a constant that can be calculated before every 8x8 traversal, increasing performance.</a:t>
            </a:r>
          </a:p>
        </p:txBody>
      </p:sp>
      <p:pic>
        <p:nvPicPr>
          <p:cNvPr id="7" name="Picture 6">
            <a:extLst>
              <a:ext uri="{FF2B5EF4-FFF2-40B4-BE49-F238E27FC236}">
                <a16:creationId xmlns:a16="http://schemas.microsoft.com/office/drawing/2014/main" id="{A077DC01-2321-4982-98AF-B34F120669AF}"/>
              </a:ext>
            </a:extLst>
          </p:cNvPr>
          <p:cNvPicPr>
            <a:picLocks noChangeAspect="1"/>
          </p:cNvPicPr>
          <p:nvPr/>
        </p:nvPicPr>
        <p:blipFill>
          <a:blip r:embed="rId2"/>
          <a:stretch>
            <a:fillRect/>
          </a:stretch>
        </p:blipFill>
        <p:spPr>
          <a:xfrm>
            <a:off x="8568636" y="2180496"/>
            <a:ext cx="3225432" cy="3429000"/>
          </a:xfrm>
          <a:prstGeom prst="rect">
            <a:avLst/>
          </a:prstGeom>
        </p:spPr>
      </p:pic>
      <p:pic>
        <p:nvPicPr>
          <p:cNvPr id="11" name="Picture 10">
            <a:extLst>
              <a:ext uri="{FF2B5EF4-FFF2-40B4-BE49-F238E27FC236}">
                <a16:creationId xmlns:a16="http://schemas.microsoft.com/office/drawing/2014/main" id="{B612B920-549A-48F0-8D5E-AFED8E957FF2}"/>
              </a:ext>
            </a:extLst>
          </p:cNvPr>
          <p:cNvPicPr>
            <a:picLocks noChangeAspect="1"/>
          </p:cNvPicPr>
          <p:nvPr/>
        </p:nvPicPr>
        <p:blipFill>
          <a:blip r:embed="rId3"/>
          <a:stretch>
            <a:fillRect/>
          </a:stretch>
        </p:blipFill>
        <p:spPr>
          <a:xfrm>
            <a:off x="605909" y="3602716"/>
            <a:ext cx="7792537" cy="2724530"/>
          </a:xfrm>
          <a:prstGeom prst="rect">
            <a:avLst/>
          </a:prstGeom>
        </p:spPr>
      </p:pic>
      <p:pic>
        <p:nvPicPr>
          <p:cNvPr id="13" name="Picture 12">
            <a:extLst>
              <a:ext uri="{FF2B5EF4-FFF2-40B4-BE49-F238E27FC236}">
                <a16:creationId xmlns:a16="http://schemas.microsoft.com/office/drawing/2014/main" id="{1A302398-4D8E-4621-A305-7A442A18288D}"/>
              </a:ext>
            </a:extLst>
          </p:cNvPr>
          <p:cNvPicPr>
            <a:picLocks noChangeAspect="1"/>
          </p:cNvPicPr>
          <p:nvPr/>
        </p:nvPicPr>
        <p:blipFill>
          <a:blip r:embed="rId4"/>
          <a:stretch>
            <a:fillRect/>
          </a:stretch>
        </p:blipFill>
        <p:spPr>
          <a:xfrm>
            <a:off x="524936" y="2648943"/>
            <a:ext cx="7954485" cy="933580"/>
          </a:xfrm>
          <a:prstGeom prst="rect">
            <a:avLst/>
          </a:prstGeom>
        </p:spPr>
      </p:pic>
    </p:spTree>
    <p:extLst>
      <p:ext uri="{BB962C8B-B14F-4D97-AF65-F5344CB8AC3E}">
        <p14:creationId xmlns:p14="http://schemas.microsoft.com/office/powerpoint/2010/main" val="104813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68D-00B1-449B-BFEF-22BBEECC83AA}"/>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F5A4C040-F03F-483B-B93A-B5C685C61EF9}"/>
              </a:ext>
            </a:extLst>
          </p:cNvPr>
          <p:cNvSpPr>
            <a:spLocks noGrp="1"/>
          </p:cNvSpPr>
          <p:nvPr>
            <p:ph idx="1"/>
          </p:nvPr>
        </p:nvSpPr>
        <p:spPr/>
        <p:txBody>
          <a:bodyPr anchor="t"/>
          <a:lstStyle/>
          <a:p>
            <a:r>
              <a:rPr lang="en-US" dirty="0"/>
              <a:t>We also observe that the argument of cosine takes at most 64 distinct values.</a:t>
            </a:r>
          </a:p>
          <a:p>
            <a:pPr marL="0" indent="0">
              <a:buNone/>
            </a:pPr>
            <a:r>
              <a:rPr lang="en-US" dirty="0"/>
              <a:t>	0&lt;=x&lt;8, 0&lt;=u&lt;8. This is why we can calculate this values at the beginning only once and take them from a table 	when needed. This offers a great performance improvement because otherwise we would calculate 2*h^2*w^2          	cos operations which are a lot and also computational intensive.</a:t>
            </a:r>
          </a:p>
        </p:txBody>
      </p:sp>
      <p:pic>
        <p:nvPicPr>
          <p:cNvPr id="5" name="Picture 4">
            <a:extLst>
              <a:ext uri="{FF2B5EF4-FFF2-40B4-BE49-F238E27FC236}">
                <a16:creationId xmlns:a16="http://schemas.microsoft.com/office/drawing/2014/main" id="{2BF4FB42-6720-4521-BCCB-2396C5F6E5FE}"/>
              </a:ext>
            </a:extLst>
          </p:cNvPr>
          <p:cNvPicPr>
            <a:picLocks noChangeAspect="1"/>
          </p:cNvPicPr>
          <p:nvPr/>
        </p:nvPicPr>
        <p:blipFill>
          <a:blip r:embed="rId2"/>
          <a:stretch>
            <a:fillRect/>
          </a:stretch>
        </p:blipFill>
        <p:spPr>
          <a:xfrm>
            <a:off x="0" y="3474937"/>
            <a:ext cx="6377354" cy="3334215"/>
          </a:xfrm>
          <a:prstGeom prst="rect">
            <a:avLst/>
          </a:prstGeom>
        </p:spPr>
      </p:pic>
      <p:pic>
        <p:nvPicPr>
          <p:cNvPr id="7" name="Picture 6">
            <a:extLst>
              <a:ext uri="{FF2B5EF4-FFF2-40B4-BE49-F238E27FC236}">
                <a16:creationId xmlns:a16="http://schemas.microsoft.com/office/drawing/2014/main" id="{387100CA-A056-421D-B5EB-67EB95DF65C4}"/>
              </a:ext>
            </a:extLst>
          </p:cNvPr>
          <p:cNvPicPr>
            <a:picLocks noChangeAspect="1"/>
          </p:cNvPicPr>
          <p:nvPr/>
        </p:nvPicPr>
        <p:blipFill>
          <a:blip r:embed="rId3"/>
          <a:stretch>
            <a:fillRect/>
          </a:stretch>
        </p:blipFill>
        <p:spPr>
          <a:xfrm>
            <a:off x="6377354" y="4132205"/>
            <a:ext cx="5814645" cy="1918077"/>
          </a:xfrm>
          <a:prstGeom prst="rect">
            <a:avLst/>
          </a:prstGeom>
        </p:spPr>
      </p:pic>
    </p:spTree>
    <p:extLst>
      <p:ext uri="{BB962C8B-B14F-4D97-AF65-F5344CB8AC3E}">
        <p14:creationId xmlns:p14="http://schemas.microsoft.com/office/powerpoint/2010/main" val="224503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D800-DEA0-413D-818C-406F557E35A7}"/>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88791A02-CA35-4F37-B350-62C41CA0CC93}"/>
              </a:ext>
            </a:extLst>
          </p:cNvPr>
          <p:cNvSpPr>
            <a:spLocks noGrp="1"/>
          </p:cNvSpPr>
          <p:nvPr>
            <p:ph idx="1"/>
          </p:nvPr>
        </p:nvSpPr>
        <p:spPr>
          <a:xfrm>
            <a:off x="581192" y="2180496"/>
            <a:ext cx="11029615" cy="4423504"/>
          </a:xfrm>
        </p:spPr>
        <p:txBody>
          <a:bodyPr anchor="t"/>
          <a:lstStyle/>
          <a:p>
            <a:r>
              <a:rPr lang="en-US" dirty="0"/>
              <a:t>The result of the DCT for every pixel will be a matrix with float values, for example:</a:t>
            </a:r>
          </a:p>
          <a:p>
            <a:endParaRPr lang="en-US" dirty="0"/>
          </a:p>
          <a:p>
            <a:endParaRPr lang="en-US" dirty="0"/>
          </a:p>
          <a:p>
            <a:endParaRPr lang="en-US" dirty="0"/>
          </a:p>
          <a:p>
            <a:endParaRPr lang="en-US" dirty="0"/>
          </a:p>
          <a:p>
            <a:endParaRPr lang="en-US" dirty="0"/>
          </a:p>
          <a:p>
            <a:endParaRPr lang="en-US" dirty="0"/>
          </a:p>
          <a:p>
            <a:endParaRPr lang="en-US" dirty="0"/>
          </a:p>
          <a:p>
            <a:r>
              <a:rPr lang="en-US" b="1" i="0" dirty="0">
                <a:solidFill>
                  <a:srgbClr val="404040"/>
                </a:solidFill>
                <a:effectLst/>
                <a:latin typeface="Inter"/>
              </a:rPr>
              <a:t>DC coefficient</a:t>
            </a:r>
            <a:r>
              <a:rPr lang="en-US" b="0" i="0" dirty="0">
                <a:solidFill>
                  <a:srgbClr val="404040"/>
                </a:solidFill>
                <a:effectLst/>
                <a:latin typeface="Inter"/>
              </a:rPr>
              <a:t> - This is the top left-hand corner DCT coefficient, otherwise known as the constant component. This defines the basic hue for the entire 8x8 pixel block.</a:t>
            </a:r>
          </a:p>
          <a:p>
            <a:r>
              <a:rPr lang="en-US" b="1" i="0" dirty="0">
                <a:solidFill>
                  <a:srgbClr val="404040"/>
                </a:solidFill>
                <a:effectLst/>
                <a:latin typeface="Inter"/>
              </a:rPr>
              <a:t>AC coefficients</a:t>
            </a:r>
            <a:r>
              <a:rPr lang="en-US" b="0" i="0" dirty="0">
                <a:solidFill>
                  <a:srgbClr val="404040"/>
                </a:solidFill>
                <a:effectLst/>
                <a:latin typeface="Inter"/>
              </a:rPr>
              <a:t> - These are the remaining 63 DCT coefficients, otherwise known as the alternating components.</a:t>
            </a:r>
          </a:p>
          <a:p>
            <a:pPr marL="0" indent="0">
              <a:buNone/>
            </a:pPr>
            <a:endParaRPr lang="en-US" dirty="0"/>
          </a:p>
        </p:txBody>
      </p:sp>
      <p:pic>
        <p:nvPicPr>
          <p:cNvPr id="5" name="Picture 4">
            <a:extLst>
              <a:ext uri="{FF2B5EF4-FFF2-40B4-BE49-F238E27FC236}">
                <a16:creationId xmlns:a16="http://schemas.microsoft.com/office/drawing/2014/main" id="{47421BD1-D1E7-4986-A3DF-84F18C79EF16}"/>
              </a:ext>
            </a:extLst>
          </p:cNvPr>
          <p:cNvPicPr>
            <a:picLocks noChangeAspect="1"/>
          </p:cNvPicPr>
          <p:nvPr/>
        </p:nvPicPr>
        <p:blipFill>
          <a:blip r:embed="rId2"/>
          <a:stretch>
            <a:fillRect/>
          </a:stretch>
        </p:blipFill>
        <p:spPr>
          <a:xfrm>
            <a:off x="841372" y="2600224"/>
            <a:ext cx="7630590" cy="2838846"/>
          </a:xfrm>
          <a:prstGeom prst="rect">
            <a:avLst/>
          </a:prstGeom>
        </p:spPr>
      </p:pic>
    </p:spTree>
    <p:extLst>
      <p:ext uri="{BB962C8B-B14F-4D97-AF65-F5344CB8AC3E}">
        <p14:creationId xmlns:p14="http://schemas.microsoft.com/office/powerpoint/2010/main" val="341834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F634-9268-41A5-818D-60762D7CD5EF}"/>
              </a:ext>
            </a:extLst>
          </p:cNvPr>
          <p:cNvSpPr>
            <a:spLocks noGrp="1"/>
          </p:cNvSpPr>
          <p:nvPr>
            <p:ph type="title"/>
          </p:nvPr>
        </p:nvSpPr>
        <p:spPr/>
        <p:txBody>
          <a:bodyPr/>
          <a:lstStyle/>
          <a:p>
            <a:r>
              <a:rPr lang="en-US" dirty="0"/>
              <a:t>Compress block by quantization matrix</a:t>
            </a:r>
          </a:p>
        </p:txBody>
      </p:sp>
      <p:sp>
        <p:nvSpPr>
          <p:cNvPr id="3" name="Content Placeholder 2">
            <a:extLst>
              <a:ext uri="{FF2B5EF4-FFF2-40B4-BE49-F238E27FC236}">
                <a16:creationId xmlns:a16="http://schemas.microsoft.com/office/drawing/2014/main" id="{D405874E-3675-49E9-8E8F-CC2C4E17FDEF}"/>
              </a:ext>
            </a:extLst>
          </p:cNvPr>
          <p:cNvSpPr>
            <a:spLocks noGrp="1"/>
          </p:cNvSpPr>
          <p:nvPr>
            <p:ph idx="1"/>
          </p:nvPr>
        </p:nvSpPr>
        <p:spPr/>
        <p:txBody>
          <a:bodyPr anchor="t"/>
          <a:lstStyle/>
          <a:p>
            <a:r>
              <a:rPr lang="en-US" b="0" i="0" dirty="0">
                <a:solidFill>
                  <a:srgbClr val="404040"/>
                </a:solidFill>
                <a:effectLst/>
                <a:latin typeface="Inter"/>
              </a:rPr>
              <a:t>Quantization relies on the principle that humans are better at seeing small differences in brightness over a larger area but not so good at distinguishing high-frequency brightness variations.</a:t>
            </a:r>
          </a:p>
          <a:p>
            <a:r>
              <a:rPr lang="en-US" b="0" i="0" dirty="0">
                <a:solidFill>
                  <a:srgbClr val="404040"/>
                </a:solidFill>
                <a:effectLst/>
                <a:latin typeface="Inter"/>
              </a:rPr>
              <a:t>You can see that the coefficients in the bottom right of the frequency domain matrix have a much smaller influence on the final image than the low-frequency coefficients in the top left.</a:t>
            </a:r>
          </a:p>
          <a:p>
            <a:r>
              <a:rPr lang="en-US" b="0" i="0" dirty="0">
                <a:solidFill>
                  <a:srgbClr val="404040"/>
                </a:solidFill>
                <a:effectLst/>
                <a:latin typeface="Inter"/>
              </a:rPr>
              <a:t>The quantization process uses this fact to significantly reduce the amount of information in the high-frequency components. It does this by dividing the DCT coefficient by the quantization matrix.</a:t>
            </a:r>
            <a:endParaRPr lang="en-US" b="1" i="0" dirty="0">
              <a:solidFill>
                <a:srgbClr val="404040"/>
              </a:solidFill>
              <a:effectLst/>
              <a:latin typeface="Inter"/>
            </a:endParaRPr>
          </a:p>
          <a:p>
            <a:r>
              <a:rPr lang="en-US" i="0" dirty="0">
                <a:solidFill>
                  <a:srgbClr val="404040"/>
                </a:solidFill>
                <a:effectLst/>
                <a:latin typeface="Inter"/>
              </a:rPr>
              <a:t>High frequencies in bottom right of the image.</a:t>
            </a:r>
          </a:p>
        </p:txBody>
      </p:sp>
      <p:pic>
        <p:nvPicPr>
          <p:cNvPr id="5" name="Picture 4">
            <a:extLst>
              <a:ext uri="{FF2B5EF4-FFF2-40B4-BE49-F238E27FC236}">
                <a16:creationId xmlns:a16="http://schemas.microsoft.com/office/drawing/2014/main" id="{45CAC835-5D22-4776-9052-C54344DC6DB7}"/>
              </a:ext>
            </a:extLst>
          </p:cNvPr>
          <p:cNvPicPr>
            <a:picLocks noChangeAspect="1"/>
          </p:cNvPicPr>
          <p:nvPr/>
        </p:nvPicPr>
        <p:blipFill>
          <a:blip r:embed="rId2"/>
          <a:stretch>
            <a:fillRect/>
          </a:stretch>
        </p:blipFill>
        <p:spPr>
          <a:xfrm>
            <a:off x="2895152" y="4641160"/>
            <a:ext cx="6401693" cy="2114845"/>
          </a:xfrm>
          <a:prstGeom prst="rect">
            <a:avLst/>
          </a:prstGeom>
        </p:spPr>
      </p:pic>
    </p:spTree>
    <p:extLst>
      <p:ext uri="{BB962C8B-B14F-4D97-AF65-F5344CB8AC3E}">
        <p14:creationId xmlns:p14="http://schemas.microsoft.com/office/powerpoint/2010/main" val="1648029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7865-CD51-42ED-BA69-AB1E9FC46857}"/>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13D7224D-3B2B-4410-AE5C-8246A887E1BC}"/>
              </a:ext>
            </a:extLst>
          </p:cNvPr>
          <p:cNvSpPr>
            <a:spLocks noGrp="1"/>
          </p:cNvSpPr>
          <p:nvPr>
            <p:ph idx="1"/>
          </p:nvPr>
        </p:nvSpPr>
        <p:spPr/>
        <p:txBody>
          <a:bodyPr anchor="t">
            <a:normAutofit lnSpcReduction="10000"/>
          </a:bodyPr>
          <a:lstStyle/>
          <a:p>
            <a:r>
              <a:rPr lang="en-US" dirty="0"/>
              <a:t>Based on the numbers in the quantization matrix a quality factor is achieved. Usually for luminance 50% quality is used, but as discussed previously for chroma lower qualities can be used without impacting visuals.</a:t>
            </a:r>
          </a:p>
          <a:p>
            <a:r>
              <a:rPr lang="en-US" dirty="0"/>
              <a:t>Each value in the DCT block is divided by a integer from the quantization matrix and rounded to the nearest integer. The final goal is to have as many identical values as possible so higher the number in the quantization matrix the higher the probability. Why?</a:t>
            </a:r>
          </a:p>
          <a:p>
            <a:r>
              <a:rPr lang="en-US" dirty="0"/>
              <a:t>If we divide a number by 5 and round to the nearest integer, 1 and 2 will be rounded to 0 and 3,4 and 5 to 1. But if we choose 20, all the numbers from 0 to 9 will be rounded to 0. If we choose 100 we make buckets of 50.</a:t>
            </a:r>
          </a:p>
          <a:p>
            <a:r>
              <a:rPr lang="en-US" dirty="0"/>
              <a:t>We can see we have higher numbers in the bottom right, where the </a:t>
            </a:r>
          </a:p>
          <a:p>
            <a:pPr marL="0" indent="0">
              <a:buNone/>
            </a:pPr>
            <a:r>
              <a:rPr lang="en-US" dirty="0"/>
              <a:t>	high frequency cosine waves have a small influence on the result.</a:t>
            </a:r>
          </a:p>
          <a:p>
            <a:pPr marL="0" indent="0">
              <a:buNone/>
            </a:pPr>
            <a:r>
              <a:rPr lang="en-US" dirty="0"/>
              <a:t>	we can eliminate that information without visible losses in quality</a:t>
            </a:r>
          </a:p>
          <a:p>
            <a:pPr marL="0" indent="0">
              <a:buNone/>
            </a:pPr>
            <a:r>
              <a:rPr lang="en-US" dirty="0"/>
              <a:t>	by placing all of them in the same bucket.</a:t>
            </a:r>
          </a:p>
        </p:txBody>
      </p:sp>
      <p:pic>
        <p:nvPicPr>
          <p:cNvPr id="5" name="Picture 4">
            <a:extLst>
              <a:ext uri="{FF2B5EF4-FFF2-40B4-BE49-F238E27FC236}">
                <a16:creationId xmlns:a16="http://schemas.microsoft.com/office/drawing/2014/main" id="{EE869FE1-89E7-4C97-A6FB-DD5C9FD2F0CD}"/>
              </a:ext>
            </a:extLst>
          </p:cNvPr>
          <p:cNvPicPr>
            <a:picLocks noChangeAspect="1"/>
          </p:cNvPicPr>
          <p:nvPr/>
        </p:nvPicPr>
        <p:blipFill>
          <a:blip r:embed="rId2"/>
          <a:stretch>
            <a:fillRect/>
          </a:stretch>
        </p:blipFill>
        <p:spPr>
          <a:xfrm>
            <a:off x="7335883" y="4443907"/>
            <a:ext cx="4576717" cy="2414093"/>
          </a:xfrm>
          <a:prstGeom prst="rect">
            <a:avLst/>
          </a:prstGeom>
        </p:spPr>
      </p:pic>
    </p:spTree>
    <p:extLst>
      <p:ext uri="{BB962C8B-B14F-4D97-AF65-F5344CB8AC3E}">
        <p14:creationId xmlns:p14="http://schemas.microsoft.com/office/powerpoint/2010/main" val="141886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3CF06-7772-45E8-A98C-E952EBA33BF0}"/>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72E03F3D-902A-4DE6-9130-8C600271C5C1}"/>
              </a:ext>
            </a:extLst>
          </p:cNvPr>
          <p:cNvSpPr>
            <a:spLocks noGrp="1"/>
          </p:cNvSpPr>
          <p:nvPr>
            <p:ph idx="1"/>
          </p:nvPr>
        </p:nvSpPr>
        <p:spPr>
          <a:xfrm>
            <a:off x="581191" y="2172029"/>
            <a:ext cx="11029615" cy="3678303"/>
          </a:xfrm>
        </p:spPr>
        <p:txBody>
          <a:bodyPr anchor="t"/>
          <a:lstStyle/>
          <a:p>
            <a:r>
              <a:rPr lang="en-US" dirty="0"/>
              <a:t>There is an algorithm to compute quantization matrices for any quality between 0 and 100 using the 50 quality matrix as a standard.</a:t>
            </a:r>
          </a:p>
          <a:p>
            <a:endParaRPr lang="en-US" dirty="0"/>
          </a:p>
          <a:p>
            <a:r>
              <a:rPr lang="en-US" dirty="0"/>
              <a:t>We must be careful to substitute 0 values with 1</a:t>
            </a:r>
            <a:br>
              <a:rPr lang="en-US" dirty="0"/>
            </a:br>
            <a:r>
              <a:rPr lang="en-US" dirty="0"/>
              <a:t>to avoid division by 0.</a:t>
            </a:r>
          </a:p>
        </p:txBody>
      </p:sp>
      <p:pic>
        <p:nvPicPr>
          <p:cNvPr id="5" name="Picture 4">
            <a:extLst>
              <a:ext uri="{FF2B5EF4-FFF2-40B4-BE49-F238E27FC236}">
                <a16:creationId xmlns:a16="http://schemas.microsoft.com/office/drawing/2014/main" id="{8C0A5751-C4E6-43D5-9861-A7075FF2BC51}"/>
              </a:ext>
            </a:extLst>
          </p:cNvPr>
          <p:cNvPicPr>
            <a:picLocks noChangeAspect="1"/>
          </p:cNvPicPr>
          <p:nvPr/>
        </p:nvPicPr>
        <p:blipFill>
          <a:blip r:embed="rId2"/>
          <a:stretch>
            <a:fillRect/>
          </a:stretch>
        </p:blipFill>
        <p:spPr>
          <a:xfrm>
            <a:off x="6406940" y="2475689"/>
            <a:ext cx="5315159" cy="4382312"/>
          </a:xfrm>
          <a:prstGeom prst="rect">
            <a:avLst/>
          </a:prstGeom>
        </p:spPr>
      </p:pic>
    </p:spTree>
    <p:extLst>
      <p:ext uri="{BB962C8B-B14F-4D97-AF65-F5344CB8AC3E}">
        <p14:creationId xmlns:p14="http://schemas.microsoft.com/office/powerpoint/2010/main" val="55453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602E-7D91-440B-ACFA-11E711A28342}"/>
              </a:ext>
            </a:extLst>
          </p:cNvPr>
          <p:cNvSpPr>
            <a:spLocks noGrp="1"/>
          </p:cNvSpPr>
          <p:nvPr>
            <p:ph type="title"/>
          </p:nvPr>
        </p:nvSpPr>
        <p:spPr/>
        <p:txBody>
          <a:bodyPr/>
          <a:lstStyle/>
          <a:p>
            <a:r>
              <a:rPr lang="en-US" dirty="0"/>
              <a:t>Zig Zag </a:t>
            </a:r>
          </a:p>
        </p:txBody>
      </p:sp>
      <p:sp>
        <p:nvSpPr>
          <p:cNvPr id="3" name="Content Placeholder 2">
            <a:extLst>
              <a:ext uri="{FF2B5EF4-FFF2-40B4-BE49-F238E27FC236}">
                <a16:creationId xmlns:a16="http://schemas.microsoft.com/office/drawing/2014/main" id="{1688968A-9CC8-42E3-8EC6-D775DF6CFF39}"/>
              </a:ext>
            </a:extLst>
          </p:cNvPr>
          <p:cNvSpPr>
            <a:spLocks noGrp="1"/>
          </p:cNvSpPr>
          <p:nvPr>
            <p:ph idx="1"/>
          </p:nvPr>
        </p:nvSpPr>
        <p:spPr>
          <a:xfrm>
            <a:off x="581192" y="2180496"/>
            <a:ext cx="11029615" cy="4677504"/>
          </a:xfrm>
        </p:spPr>
        <p:txBody>
          <a:bodyPr anchor="t"/>
          <a:lstStyle/>
          <a:p>
            <a:r>
              <a:rPr lang="en-US" dirty="0"/>
              <a:t>After the compression a lot of values which are equal, mostly 0, are concentrated in the bottom right corner.</a:t>
            </a:r>
          </a:p>
          <a:p>
            <a:r>
              <a:rPr lang="en-US" dirty="0"/>
              <a:t>This is why after applying a zig zag iteration like this one the similar values will come one after the other.</a:t>
            </a:r>
          </a:p>
          <a:p>
            <a:endParaRPr lang="en-US" dirty="0"/>
          </a:p>
          <a:p>
            <a:endParaRPr lang="en-US" dirty="0"/>
          </a:p>
          <a:p>
            <a:endParaRPr lang="en-US" dirty="0"/>
          </a:p>
          <a:p>
            <a:endParaRPr lang="en-US" dirty="0"/>
          </a:p>
          <a:p>
            <a:endParaRPr lang="en-US" dirty="0"/>
          </a:p>
          <a:p>
            <a:endParaRPr lang="en-US" dirty="0"/>
          </a:p>
          <a:p>
            <a:r>
              <a:rPr lang="en-US" dirty="0"/>
              <a:t>In this way, we will have some space when performing run-length encoding.</a:t>
            </a:r>
          </a:p>
          <a:p>
            <a:endParaRPr lang="en-US" dirty="0"/>
          </a:p>
        </p:txBody>
      </p:sp>
      <p:pic>
        <p:nvPicPr>
          <p:cNvPr id="4" name="Picture 3">
            <a:extLst>
              <a:ext uri="{FF2B5EF4-FFF2-40B4-BE49-F238E27FC236}">
                <a16:creationId xmlns:a16="http://schemas.microsoft.com/office/drawing/2014/main" id="{05C7CC03-A959-4661-8FBC-5EBD9AC29285}"/>
              </a:ext>
            </a:extLst>
          </p:cNvPr>
          <p:cNvPicPr>
            <a:picLocks noChangeAspect="1"/>
          </p:cNvPicPr>
          <p:nvPr/>
        </p:nvPicPr>
        <p:blipFill>
          <a:blip r:embed="rId2"/>
          <a:stretch>
            <a:fillRect/>
          </a:stretch>
        </p:blipFill>
        <p:spPr>
          <a:xfrm>
            <a:off x="4733989" y="2992485"/>
            <a:ext cx="2334555" cy="2308324"/>
          </a:xfrm>
          <a:prstGeom prst="rect">
            <a:avLst/>
          </a:prstGeom>
        </p:spPr>
      </p:pic>
      <p:pic>
        <p:nvPicPr>
          <p:cNvPr id="6" name="Picture 5">
            <a:extLst>
              <a:ext uri="{FF2B5EF4-FFF2-40B4-BE49-F238E27FC236}">
                <a16:creationId xmlns:a16="http://schemas.microsoft.com/office/drawing/2014/main" id="{6142FADC-B5E3-49C1-8D22-5AA247847F1D}"/>
              </a:ext>
            </a:extLst>
          </p:cNvPr>
          <p:cNvPicPr>
            <a:picLocks noChangeAspect="1"/>
          </p:cNvPicPr>
          <p:nvPr/>
        </p:nvPicPr>
        <p:blipFill>
          <a:blip r:embed="rId3"/>
          <a:stretch>
            <a:fillRect/>
          </a:stretch>
        </p:blipFill>
        <p:spPr>
          <a:xfrm>
            <a:off x="8126011" y="2946152"/>
            <a:ext cx="3854321" cy="3911848"/>
          </a:xfrm>
          <a:prstGeom prst="rect">
            <a:avLst/>
          </a:prstGeom>
        </p:spPr>
      </p:pic>
    </p:spTree>
    <p:extLst>
      <p:ext uri="{BB962C8B-B14F-4D97-AF65-F5344CB8AC3E}">
        <p14:creationId xmlns:p14="http://schemas.microsoft.com/office/powerpoint/2010/main" val="396528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41BA-4A48-495E-8745-9E7A1F43FD58}"/>
              </a:ext>
            </a:extLst>
          </p:cNvPr>
          <p:cNvSpPr>
            <a:spLocks noGrp="1"/>
          </p:cNvSpPr>
          <p:nvPr>
            <p:ph type="title"/>
          </p:nvPr>
        </p:nvSpPr>
        <p:spPr/>
        <p:txBody>
          <a:bodyPr/>
          <a:lstStyle/>
          <a:p>
            <a:r>
              <a:rPr lang="en-US" dirty="0"/>
              <a:t>Run-length encoding</a:t>
            </a:r>
          </a:p>
        </p:txBody>
      </p:sp>
      <p:sp>
        <p:nvSpPr>
          <p:cNvPr id="3" name="Content Placeholder 2">
            <a:extLst>
              <a:ext uri="{FF2B5EF4-FFF2-40B4-BE49-F238E27FC236}">
                <a16:creationId xmlns:a16="http://schemas.microsoft.com/office/drawing/2014/main" id="{A702D191-DB69-4955-B608-1043FA9A8D39}"/>
              </a:ext>
            </a:extLst>
          </p:cNvPr>
          <p:cNvSpPr>
            <a:spLocks noGrp="1"/>
          </p:cNvSpPr>
          <p:nvPr>
            <p:ph idx="1"/>
          </p:nvPr>
        </p:nvSpPr>
        <p:spPr/>
        <p:txBody>
          <a:bodyPr anchor="t"/>
          <a:lstStyle/>
          <a:p>
            <a:r>
              <a:rPr lang="en-US" dirty="0"/>
              <a:t>Run length encoding saves a lot of space when a lot of equal values are one after the other. For 5 consecutive zeroes, we would write 2 bytes, a 5 and 0, so we saved 3 bytes. In this way whenever there are at least three consecutive values we save at least one byte.</a:t>
            </a:r>
          </a:p>
          <a:p>
            <a:r>
              <a:rPr lang="en-US" dirty="0"/>
              <a:t>All the pairs (Number Of Apparitions;  Value) are written to the binary file. To know when we finished to write a block we write the pair(0,0) because we can never have 0 number of apparitions. (one zero would be enough to write but complicates the reading from the binary file).</a:t>
            </a:r>
          </a:p>
        </p:txBody>
      </p:sp>
    </p:spTree>
    <p:extLst>
      <p:ext uri="{BB962C8B-B14F-4D97-AF65-F5344CB8AC3E}">
        <p14:creationId xmlns:p14="http://schemas.microsoft.com/office/powerpoint/2010/main" val="3582484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JOINT PHOTOGRAPHIC </a:t>
            </a:r>
            <a:r>
              <a:rPr lang="en-US" sz="3000" dirty="0" err="1"/>
              <a:t>EXPerts</a:t>
            </a:r>
            <a:r>
              <a:rPr lang="en-US" sz="3000" dirty="0"/>
              <a:t> group</a:t>
            </a:r>
          </a:p>
        </p:txBody>
      </p:sp>
      <p:sp>
        <p:nvSpPr>
          <p:cNvPr id="6" name="TextBox 5">
            <a:extLst>
              <a:ext uri="{FF2B5EF4-FFF2-40B4-BE49-F238E27FC236}">
                <a16:creationId xmlns:a16="http://schemas.microsoft.com/office/drawing/2014/main" id="{9413AE9F-6969-4589-8425-5A2DC96BD3B8}"/>
              </a:ext>
            </a:extLst>
          </p:cNvPr>
          <p:cNvSpPr txBox="1"/>
          <p:nvPr/>
        </p:nvSpPr>
        <p:spPr>
          <a:xfrm>
            <a:off x="783167" y="3607769"/>
            <a:ext cx="1062566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JPEG together with PNG are the most used compression mechanism todays.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Advantages of JPEG over PNG are that it usually has a smaller file size and faster loading time, while PNG supports transparency and has a higher quality.</a:t>
            </a:r>
          </a:p>
          <a:p>
            <a:endParaRPr lang="en-US" dirty="0"/>
          </a:p>
          <a:p>
            <a:pPr marL="285750" indent="-285750">
              <a:buFont typeface="Arial" panose="020B0604020202020204" pitchFamily="34" charset="0"/>
              <a:buChar char="•"/>
            </a:pPr>
            <a:r>
              <a:rPr lang="en-US" dirty="0"/>
              <a:t>In this project I implemented the JPEG compression method, but the result is stored in a binary file, which does not follow the standard JPEG file metadata so it cannot be opened in an image viewer.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input image must be a colored image with 3 channels on 8 bit color depth each. </a:t>
            </a:r>
          </a:p>
        </p:txBody>
      </p:sp>
      <p:pic>
        <p:nvPicPr>
          <p:cNvPr id="4" name="Picture 3">
            <a:extLst>
              <a:ext uri="{FF2B5EF4-FFF2-40B4-BE49-F238E27FC236}">
                <a16:creationId xmlns:a16="http://schemas.microsoft.com/office/drawing/2014/main" id="{DA77CA4E-33F2-42FB-A9EB-33877511639C}"/>
              </a:ext>
            </a:extLst>
          </p:cNvPr>
          <p:cNvPicPr>
            <a:picLocks noChangeAspect="1"/>
          </p:cNvPicPr>
          <p:nvPr/>
        </p:nvPicPr>
        <p:blipFill>
          <a:blip r:embed="rId2"/>
          <a:stretch>
            <a:fillRect/>
          </a:stretch>
        </p:blipFill>
        <p:spPr>
          <a:xfrm>
            <a:off x="5450591" y="1873558"/>
            <a:ext cx="1290818" cy="1576608"/>
          </a:xfrm>
          <a:prstGeom prst="rect">
            <a:avLst/>
          </a:prstGeom>
        </p:spPr>
      </p:pic>
    </p:spTree>
    <p:extLst>
      <p:ext uri="{BB962C8B-B14F-4D97-AF65-F5344CB8AC3E}">
        <p14:creationId xmlns:p14="http://schemas.microsoft.com/office/powerpoint/2010/main" val="20106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8FB4-86A8-409E-827E-182870961741}"/>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7A86875E-C848-493B-9D2B-707FF0E6B4FF}"/>
              </a:ext>
            </a:extLst>
          </p:cNvPr>
          <p:cNvSpPr>
            <a:spLocks noGrp="1"/>
          </p:cNvSpPr>
          <p:nvPr>
            <p:ph idx="1"/>
          </p:nvPr>
        </p:nvSpPr>
        <p:spPr/>
        <p:txBody>
          <a:bodyPr anchor="t"/>
          <a:lstStyle/>
          <a:p>
            <a:r>
              <a:rPr lang="en-US" dirty="0"/>
              <a:t>The output file is a custom binary file which does not respect the JFIF format.</a:t>
            </a:r>
          </a:p>
          <a:p>
            <a:r>
              <a:rPr lang="en-US" dirty="0"/>
              <a:t>In the beginning I have chosen to write the original size of the image, number of luminance blocks per rows and columns, number of chroma blocks per rows and columns per channel and also the quality factor for luminance and for chroma. </a:t>
            </a:r>
          </a:p>
          <a:p>
            <a:endParaRPr lang="en-US" dirty="0"/>
          </a:p>
        </p:txBody>
      </p:sp>
      <p:pic>
        <p:nvPicPr>
          <p:cNvPr id="5" name="Picture 4">
            <a:extLst>
              <a:ext uri="{FF2B5EF4-FFF2-40B4-BE49-F238E27FC236}">
                <a16:creationId xmlns:a16="http://schemas.microsoft.com/office/drawing/2014/main" id="{D9A34EB9-0FC5-4653-BE71-86B9DA95EB8C}"/>
              </a:ext>
            </a:extLst>
          </p:cNvPr>
          <p:cNvPicPr>
            <a:picLocks noChangeAspect="1"/>
          </p:cNvPicPr>
          <p:nvPr/>
        </p:nvPicPr>
        <p:blipFill>
          <a:blip r:embed="rId2"/>
          <a:stretch>
            <a:fillRect/>
          </a:stretch>
        </p:blipFill>
        <p:spPr>
          <a:xfrm>
            <a:off x="3847983" y="3942236"/>
            <a:ext cx="4496031" cy="2114659"/>
          </a:xfrm>
          <a:prstGeom prst="rect">
            <a:avLst/>
          </a:prstGeom>
        </p:spPr>
      </p:pic>
    </p:spTree>
    <p:extLst>
      <p:ext uri="{BB962C8B-B14F-4D97-AF65-F5344CB8AC3E}">
        <p14:creationId xmlns:p14="http://schemas.microsoft.com/office/powerpoint/2010/main" val="1894736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6709-2980-4D30-B1C0-AA5FAC2E0C5D}"/>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DDB817C8-03D2-45DA-AD27-36111995B3C9}"/>
              </a:ext>
            </a:extLst>
          </p:cNvPr>
          <p:cNvSpPr>
            <a:spLocks noGrp="1"/>
          </p:cNvSpPr>
          <p:nvPr>
            <p:ph idx="1"/>
          </p:nvPr>
        </p:nvSpPr>
        <p:spPr>
          <a:xfrm>
            <a:off x="530392" y="1766757"/>
            <a:ext cx="11080416" cy="3221934"/>
          </a:xfrm>
        </p:spPr>
        <p:txBody>
          <a:bodyPr anchor="t">
            <a:normAutofit/>
          </a:bodyPr>
          <a:lstStyle/>
          <a:p>
            <a:r>
              <a:rPr lang="en-US" dirty="0"/>
              <a:t>After this metadata is written, pairs of (</a:t>
            </a:r>
            <a:r>
              <a:rPr lang="en-US" dirty="0" err="1"/>
              <a:t>Aparitions</a:t>
            </a:r>
            <a:r>
              <a:rPr lang="en-US" dirty="0"/>
              <a:t>, Value) are written for each block and at the end of the block pair 0,0 is written. Firstly all luminance blocks are written, then chroma red channel and after that the chroma blue channel.</a:t>
            </a:r>
          </a:p>
          <a:p>
            <a:r>
              <a:rPr lang="en-US" dirty="0"/>
              <a:t>Why do we need the original size written? Because when padding we add rows and columns in the image data.   At the end of the decompression, we can use the original size to cut the decompressed image to its true size.</a:t>
            </a:r>
          </a:p>
          <a:p>
            <a:r>
              <a:rPr lang="en-US" dirty="0"/>
              <a:t>We can see that the sizes on disk are exactly the same even if the image was padded. (426 is not multiple of 8).</a:t>
            </a:r>
          </a:p>
          <a:p>
            <a:endParaRPr lang="en-US" dirty="0"/>
          </a:p>
        </p:txBody>
      </p:sp>
      <p:pic>
        <p:nvPicPr>
          <p:cNvPr id="5" name="Picture 4">
            <a:extLst>
              <a:ext uri="{FF2B5EF4-FFF2-40B4-BE49-F238E27FC236}">
                <a16:creationId xmlns:a16="http://schemas.microsoft.com/office/drawing/2014/main" id="{68A4A5BC-927D-42C9-B3DA-FDCB0538E2C9}"/>
              </a:ext>
            </a:extLst>
          </p:cNvPr>
          <p:cNvPicPr>
            <a:picLocks noChangeAspect="1"/>
          </p:cNvPicPr>
          <p:nvPr/>
        </p:nvPicPr>
        <p:blipFill>
          <a:blip r:embed="rId2"/>
          <a:stretch>
            <a:fillRect/>
          </a:stretch>
        </p:blipFill>
        <p:spPr>
          <a:xfrm>
            <a:off x="3139070" y="3765257"/>
            <a:ext cx="4861930" cy="3399951"/>
          </a:xfrm>
          <a:prstGeom prst="rect">
            <a:avLst/>
          </a:prstGeom>
        </p:spPr>
      </p:pic>
    </p:spTree>
    <p:extLst>
      <p:ext uri="{BB962C8B-B14F-4D97-AF65-F5344CB8AC3E}">
        <p14:creationId xmlns:p14="http://schemas.microsoft.com/office/powerpoint/2010/main" val="287678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1731-0EBB-4BF8-BC93-012E60461796}"/>
              </a:ext>
            </a:extLst>
          </p:cNvPr>
          <p:cNvSpPr>
            <a:spLocks noGrp="1"/>
          </p:cNvSpPr>
          <p:nvPr>
            <p:ph type="title"/>
          </p:nvPr>
        </p:nvSpPr>
        <p:spPr/>
        <p:txBody>
          <a:bodyPr/>
          <a:lstStyle/>
          <a:p>
            <a:r>
              <a:rPr lang="en-US" dirty="0"/>
              <a:t>DECOMPRESSION</a:t>
            </a:r>
          </a:p>
        </p:txBody>
      </p:sp>
      <p:sp>
        <p:nvSpPr>
          <p:cNvPr id="3" name="Content Placeholder 2">
            <a:extLst>
              <a:ext uri="{FF2B5EF4-FFF2-40B4-BE49-F238E27FC236}">
                <a16:creationId xmlns:a16="http://schemas.microsoft.com/office/drawing/2014/main" id="{1FC4F11E-C775-47B2-956A-33BD03CF9AE2}"/>
              </a:ext>
            </a:extLst>
          </p:cNvPr>
          <p:cNvSpPr>
            <a:spLocks noGrp="1"/>
          </p:cNvSpPr>
          <p:nvPr>
            <p:ph idx="1"/>
          </p:nvPr>
        </p:nvSpPr>
        <p:spPr/>
        <p:txBody>
          <a:bodyPr anchor="t"/>
          <a:lstStyle/>
          <a:p>
            <a:r>
              <a:rPr lang="en-US" dirty="0"/>
              <a:t>For decompression all the inverse operations are performed in reverse order.</a:t>
            </a:r>
          </a:p>
          <a:p>
            <a:r>
              <a:rPr lang="en-US" dirty="0"/>
              <a:t>One thing to note is when doing the </a:t>
            </a:r>
            <a:r>
              <a:rPr lang="en-US" dirty="0" err="1"/>
              <a:t>upsampling</a:t>
            </a:r>
            <a:r>
              <a:rPr lang="en-US" dirty="0"/>
              <a:t> I perform linear interpolation when expanding the values.</a:t>
            </a:r>
          </a:p>
          <a:p>
            <a:r>
              <a:rPr lang="en-US" dirty="0"/>
              <a:t>a, b, c, d are known and each value is expanded to 4.</a:t>
            </a:r>
          </a:p>
          <a:p>
            <a:endParaRPr lang="en-US" dirty="0"/>
          </a:p>
        </p:txBody>
      </p:sp>
      <p:pic>
        <p:nvPicPr>
          <p:cNvPr id="5" name="Picture 4">
            <a:extLst>
              <a:ext uri="{FF2B5EF4-FFF2-40B4-BE49-F238E27FC236}">
                <a16:creationId xmlns:a16="http://schemas.microsoft.com/office/drawing/2014/main" id="{59093374-EC98-4F45-8A3C-96111C447CC3}"/>
              </a:ext>
            </a:extLst>
          </p:cNvPr>
          <p:cNvPicPr>
            <a:picLocks noChangeAspect="1"/>
          </p:cNvPicPr>
          <p:nvPr/>
        </p:nvPicPr>
        <p:blipFill>
          <a:blip r:embed="rId2"/>
          <a:stretch>
            <a:fillRect/>
          </a:stretch>
        </p:blipFill>
        <p:spPr>
          <a:xfrm>
            <a:off x="4285532" y="3429000"/>
            <a:ext cx="3620934" cy="3107267"/>
          </a:xfrm>
          <a:prstGeom prst="rect">
            <a:avLst/>
          </a:prstGeom>
        </p:spPr>
      </p:pic>
    </p:spTree>
    <p:extLst>
      <p:ext uri="{BB962C8B-B14F-4D97-AF65-F5344CB8AC3E}">
        <p14:creationId xmlns:p14="http://schemas.microsoft.com/office/powerpoint/2010/main" val="3645669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F341-1222-4F40-B4E1-974083CDF365}"/>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3E4F9DFE-CC2A-4C79-8046-57865485F223}"/>
              </a:ext>
            </a:extLst>
          </p:cNvPr>
          <p:cNvSpPr>
            <a:spLocks noGrp="1"/>
          </p:cNvSpPr>
          <p:nvPr>
            <p:ph idx="1"/>
          </p:nvPr>
        </p:nvSpPr>
        <p:spPr/>
        <p:txBody>
          <a:bodyPr anchor="t"/>
          <a:lstStyle/>
          <a:p>
            <a:r>
              <a:rPr lang="en-US" dirty="0"/>
              <a:t>The program was written in C# using the </a:t>
            </a:r>
            <a:r>
              <a:rPr lang="en-US" sz="1800" dirty="0">
                <a:solidFill>
                  <a:srgbClr val="A31515"/>
                </a:solidFill>
                <a:latin typeface="Cascadia Mono" panose="020B0609020000020004" pitchFamily="49" charset="0"/>
              </a:rPr>
              <a:t>opencv2</a:t>
            </a:r>
            <a:r>
              <a:rPr lang="en-US" sz="1800" dirty="0">
                <a:solidFill>
                  <a:srgbClr val="A31515"/>
                </a:solidFill>
                <a:latin typeface="Gill Sans MT (Body)"/>
              </a:rPr>
              <a:t> </a:t>
            </a:r>
            <a:r>
              <a:rPr lang="en-US" sz="1800" dirty="0">
                <a:solidFill>
                  <a:schemeClr val="tx1"/>
                </a:solidFill>
                <a:latin typeface="Gill Sans MT (Body)"/>
              </a:rPr>
              <a:t>library version 4.9.</a:t>
            </a:r>
          </a:p>
          <a:p>
            <a:r>
              <a:rPr lang="en-US" dirty="0">
                <a:solidFill>
                  <a:schemeClr val="tx1"/>
                </a:solidFill>
                <a:latin typeface="Gill Sans MT (Body)"/>
              </a:rPr>
              <a:t>The thread implementation used is the one from std library but imported </a:t>
            </a:r>
            <a:r>
              <a:rPr lang="en-US" b="1" dirty="0">
                <a:solidFill>
                  <a:schemeClr val="tx1"/>
                </a:solidFill>
                <a:latin typeface="Gill Sans MT (Body)"/>
              </a:rPr>
              <a:t>&lt;thread&gt; </a:t>
            </a:r>
            <a:r>
              <a:rPr lang="en-US" dirty="0">
                <a:solidFill>
                  <a:schemeClr val="tx1"/>
                </a:solidFill>
                <a:latin typeface="Gill Sans MT (Body)"/>
              </a:rPr>
              <a:t>to get the number of threads.</a:t>
            </a:r>
          </a:p>
          <a:p>
            <a:r>
              <a:rPr lang="en-US" dirty="0">
                <a:solidFill>
                  <a:schemeClr val="tx1"/>
                </a:solidFill>
                <a:latin typeface="Gill Sans MT (Body)"/>
              </a:rPr>
              <a:t>The user can import the whole project and find the executable in the following path: /JPEG(D)Compression/x64/Release/.</a:t>
            </a:r>
          </a:p>
          <a:p>
            <a:r>
              <a:rPr lang="en-US" sz="1800" dirty="0">
                <a:solidFill>
                  <a:schemeClr val="tx1"/>
                </a:solidFill>
                <a:latin typeface="Gill Sans MT (Body)"/>
              </a:rPr>
              <a:t>The user by using Visual Studio can build a version for x86 also or even make a static linked executable so it can be runed stand-alone from any location on the computer.</a:t>
            </a:r>
          </a:p>
          <a:p>
            <a:r>
              <a:rPr lang="en-US" dirty="0">
                <a:solidFill>
                  <a:schemeClr val="tx1"/>
                </a:solidFill>
                <a:latin typeface="Gill Sans MT (Body)"/>
              </a:rPr>
              <a:t>When executing the program the user is prompted a menu to select an action.</a:t>
            </a:r>
            <a:endParaRPr lang="en-US" sz="1800" dirty="0">
              <a:solidFill>
                <a:srgbClr val="A31515"/>
              </a:solidFill>
              <a:latin typeface="Cascadia Mono" panose="020B0609020000020004" pitchFamily="49" charset="0"/>
            </a:endParaRPr>
          </a:p>
        </p:txBody>
      </p:sp>
      <p:pic>
        <p:nvPicPr>
          <p:cNvPr id="5" name="Picture 4">
            <a:extLst>
              <a:ext uri="{FF2B5EF4-FFF2-40B4-BE49-F238E27FC236}">
                <a16:creationId xmlns:a16="http://schemas.microsoft.com/office/drawing/2014/main" id="{F8C98D27-9378-4E85-AD16-F61DCA2A195C}"/>
              </a:ext>
            </a:extLst>
          </p:cNvPr>
          <p:cNvPicPr>
            <a:picLocks noChangeAspect="1"/>
          </p:cNvPicPr>
          <p:nvPr/>
        </p:nvPicPr>
        <p:blipFill>
          <a:blip r:embed="rId2"/>
          <a:stretch>
            <a:fillRect/>
          </a:stretch>
        </p:blipFill>
        <p:spPr>
          <a:xfrm>
            <a:off x="3917630" y="5016852"/>
            <a:ext cx="4356737" cy="1683893"/>
          </a:xfrm>
          <a:prstGeom prst="rect">
            <a:avLst/>
          </a:prstGeom>
        </p:spPr>
      </p:pic>
    </p:spTree>
    <p:extLst>
      <p:ext uri="{BB962C8B-B14F-4D97-AF65-F5344CB8AC3E}">
        <p14:creationId xmlns:p14="http://schemas.microsoft.com/office/powerpoint/2010/main" val="185814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1BF1-D703-4213-A726-0CA48281DE1A}"/>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DF9FD9C5-2362-40A6-A50C-218165171CAE}"/>
              </a:ext>
            </a:extLst>
          </p:cNvPr>
          <p:cNvSpPr>
            <a:spLocks noGrp="1"/>
          </p:cNvSpPr>
          <p:nvPr>
            <p:ph idx="1"/>
          </p:nvPr>
        </p:nvSpPr>
        <p:spPr>
          <a:xfrm>
            <a:off x="581192" y="1867230"/>
            <a:ext cx="11029615" cy="4133908"/>
          </a:xfrm>
        </p:spPr>
        <p:txBody>
          <a:bodyPr anchor="t">
            <a:normAutofit/>
          </a:bodyPr>
          <a:lstStyle/>
          <a:p>
            <a:r>
              <a:rPr lang="en-US" dirty="0"/>
              <a:t>After selecting either option the user is prompted with an open file dialog.</a:t>
            </a:r>
          </a:p>
          <a:p>
            <a:endParaRPr lang="en-US" dirty="0"/>
          </a:p>
          <a:p>
            <a:endParaRPr lang="en-US" dirty="0"/>
          </a:p>
          <a:p>
            <a:endParaRPr lang="en-US" dirty="0"/>
          </a:p>
          <a:p>
            <a:endParaRPr lang="en-US" dirty="0"/>
          </a:p>
          <a:p>
            <a:endParaRPr lang="en-US" dirty="0"/>
          </a:p>
          <a:p>
            <a:endParaRPr lang="en-US" dirty="0"/>
          </a:p>
          <a:p>
            <a:endParaRPr lang="en-US" dirty="0"/>
          </a:p>
          <a:p>
            <a:r>
              <a:rPr lang="en-US" dirty="0"/>
              <a:t>After selecting a file, the program runs and a loading bar is displayed. It changes to 10%, 40%, 70% and 100%. At the end the time of execution is displayed in seconds.</a:t>
            </a:r>
          </a:p>
        </p:txBody>
      </p:sp>
      <p:pic>
        <p:nvPicPr>
          <p:cNvPr id="5" name="Picture 4">
            <a:extLst>
              <a:ext uri="{FF2B5EF4-FFF2-40B4-BE49-F238E27FC236}">
                <a16:creationId xmlns:a16="http://schemas.microsoft.com/office/drawing/2014/main" id="{F29ECB9B-F008-49F2-9554-491CE8EBE8FE}"/>
              </a:ext>
            </a:extLst>
          </p:cNvPr>
          <p:cNvPicPr>
            <a:picLocks noChangeAspect="1"/>
          </p:cNvPicPr>
          <p:nvPr/>
        </p:nvPicPr>
        <p:blipFill>
          <a:blip r:embed="rId2"/>
          <a:stretch>
            <a:fillRect/>
          </a:stretch>
        </p:blipFill>
        <p:spPr>
          <a:xfrm>
            <a:off x="3724147" y="2383893"/>
            <a:ext cx="4743702" cy="2410643"/>
          </a:xfrm>
          <a:prstGeom prst="rect">
            <a:avLst/>
          </a:prstGeom>
        </p:spPr>
      </p:pic>
      <p:pic>
        <p:nvPicPr>
          <p:cNvPr id="7" name="Picture 6">
            <a:extLst>
              <a:ext uri="{FF2B5EF4-FFF2-40B4-BE49-F238E27FC236}">
                <a16:creationId xmlns:a16="http://schemas.microsoft.com/office/drawing/2014/main" id="{AAC014EA-E368-4D63-A4D1-2DF3AB307BC2}"/>
              </a:ext>
            </a:extLst>
          </p:cNvPr>
          <p:cNvPicPr>
            <a:picLocks noChangeAspect="1"/>
          </p:cNvPicPr>
          <p:nvPr/>
        </p:nvPicPr>
        <p:blipFill>
          <a:blip r:embed="rId3"/>
          <a:stretch>
            <a:fillRect/>
          </a:stretch>
        </p:blipFill>
        <p:spPr>
          <a:xfrm>
            <a:off x="3862074" y="5919375"/>
            <a:ext cx="4467849" cy="438211"/>
          </a:xfrm>
          <a:prstGeom prst="rect">
            <a:avLst/>
          </a:prstGeom>
        </p:spPr>
      </p:pic>
    </p:spTree>
    <p:extLst>
      <p:ext uri="{BB962C8B-B14F-4D97-AF65-F5344CB8AC3E}">
        <p14:creationId xmlns:p14="http://schemas.microsoft.com/office/powerpoint/2010/main" val="4233356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9C1A-DE5F-4C7D-804B-28D2CAC6B8D9}"/>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B82EC480-4F10-4FFE-8D53-6A094A893180}"/>
              </a:ext>
            </a:extLst>
          </p:cNvPr>
          <p:cNvSpPr>
            <a:spLocks noGrp="1"/>
          </p:cNvSpPr>
          <p:nvPr>
            <p:ph idx="1"/>
          </p:nvPr>
        </p:nvSpPr>
        <p:spPr>
          <a:xfrm>
            <a:off x="581190" y="1884163"/>
            <a:ext cx="11029615" cy="3678303"/>
          </a:xfrm>
        </p:spPr>
        <p:txBody>
          <a:bodyPr anchor="t"/>
          <a:lstStyle/>
          <a:p>
            <a:r>
              <a:rPr lang="en-US" dirty="0"/>
              <a:t>After compressing an image named </a:t>
            </a:r>
            <a:r>
              <a:rPr lang="en-US" b="1" dirty="0"/>
              <a:t>“image.bmp”, </a:t>
            </a:r>
            <a:r>
              <a:rPr lang="en-US" dirty="0"/>
              <a:t>the compressed binary file is saved in the same folder named </a:t>
            </a:r>
            <a:r>
              <a:rPr lang="en-US" b="1" dirty="0"/>
              <a:t>“</a:t>
            </a:r>
            <a:r>
              <a:rPr lang="en-US" b="1" dirty="0" err="1"/>
              <a:t>image_compressed.bin</a:t>
            </a:r>
            <a:r>
              <a:rPr lang="en-US" b="1" dirty="0"/>
              <a:t>”</a:t>
            </a:r>
            <a:r>
              <a:rPr lang="en-US" dirty="0"/>
              <a:t>.</a:t>
            </a:r>
          </a:p>
          <a:p>
            <a:endParaRPr lang="en-US" b="1" dirty="0"/>
          </a:p>
          <a:p>
            <a:endParaRPr lang="en-US" b="1" dirty="0"/>
          </a:p>
          <a:p>
            <a:endParaRPr lang="en-US" b="1" dirty="0"/>
          </a:p>
          <a:p>
            <a:r>
              <a:rPr lang="en-US" dirty="0"/>
              <a:t>After decompressing a binary file named </a:t>
            </a:r>
            <a:r>
              <a:rPr lang="en-US" b="1" dirty="0"/>
              <a:t>“image_compressed.bmp”, </a:t>
            </a:r>
            <a:r>
              <a:rPr lang="en-US" dirty="0"/>
              <a:t>the decompressed image file is saved in the same folder named </a:t>
            </a:r>
            <a:r>
              <a:rPr lang="en-US" b="1" dirty="0"/>
              <a:t>“image_decompressed.bmp” </a:t>
            </a:r>
            <a:r>
              <a:rPr lang="en-US" dirty="0"/>
              <a:t>and displayed to the screen.</a:t>
            </a:r>
            <a:endParaRPr lang="en-US" b="1" dirty="0"/>
          </a:p>
          <a:p>
            <a:endParaRPr lang="en-US" b="1" dirty="0"/>
          </a:p>
        </p:txBody>
      </p:sp>
      <p:pic>
        <p:nvPicPr>
          <p:cNvPr id="5" name="Picture 4">
            <a:extLst>
              <a:ext uri="{FF2B5EF4-FFF2-40B4-BE49-F238E27FC236}">
                <a16:creationId xmlns:a16="http://schemas.microsoft.com/office/drawing/2014/main" id="{97D54875-33ED-4E77-81BA-50C851C7F417}"/>
              </a:ext>
            </a:extLst>
          </p:cNvPr>
          <p:cNvPicPr>
            <a:picLocks noChangeAspect="1"/>
          </p:cNvPicPr>
          <p:nvPr/>
        </p:nvPicPr>
        <p:blipFill>
          <a:blip r:embed="rId2"/>
          <a:stretch>
            <a:fillRect/>
          </a:stretch>
        </p:blipFill>
        <p:spPr>
          <a:xfrm>
            <a:off x="2876097" y="2627246"/>
            <a:ext cx="6439799" cy="943107"/>
          </a:xfrm>
          <a:prstGeom prst="rect">
            <a:avLst/>
          </a:prstGeom>
        </p:spPr>
      </p:pic>
      <p:pic>
        <p:nvPicPr>
          <p:cNvPr id="9" name="Picture 8">
            <a:extLst>
              <a:ext uri="{FF2B5EF4-FFF2-40B4-BE49-F238E27FC236}">
                <a16:creationId xmlns:a16="http://schemas.microsoft.com/office/drawing/2014/main" id="{7D3CA7D9-159F-4EDE-886A-71F80B6639E6}"/>
              </a:ext>
            </a:extLst>
          </p:cNvPr>
          <p:cNvPicPr>
            <a:picLocks noChangeAspect="1"/>
          </p:cNvPicPr>
          <p:nvPr/>
        </p:nvPicPr>
        <p:blipFill>
          <a:blip r:embed="rId3"/>
          <a:stretch>
            <a:fillRect/>
          </a:stretch>
        </p:blipFill>
        <p:spPr>
          <a:xfrm>
            <a:off x="2876097" y="4845438"/>
            <a:ext cx="6468378" cy="1352739"/>
          </a:xfrm>
          <a:prstGeom prst="rect">
            <a:avLst/>
          </a:prstGeom>
        </p:spPr>
      </p:pic>
    </p:spTree>
    <p:extLst>
      <p:ext uri="{BB962C8B-B14F-4D97-AF65-F5344CB8AC3E}">
        <p14:creationId xmlns:p14="http://schemas.microsoft.com/office/powerpoint/2010/main" val="1756135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EB48-20B8-4AB8-B89E-093BF54A6A8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97B99455-DCC4-46CA-8757-D1F71BC5D829}"/>
              </a:ext>
            </a:extLst>
          </p:cNvPr>
          <p:cNvSpPr>
            <a:spLocks noGrp="1"/>
          </p:cNvSpPr>
          <p:nvPr>
            <p:ph idx="1"/>
          </p:nvPr>
        </p:nvSpPr>
        <p:spPr/>
        <p:txBody>
          <a:bodyPr anchor="t"/>
          <a:lstStyle/>
          <a:p>
            <a:r>
              <a:rPr lang="en-US" dirty="0"/>
              <a:t>To test my project I have chosen a set of images which represent the same photo but at different sizes, from 360x480 to 2160x3840.</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8931FAA-C861-479B-8652-1E5AD29D466C}"/>
              </a:ext>
            </a:extLst>
          </p:cNvPr>
          <p:cNvPicPr>
            <a:picLocks noChangeAspect="1"/>
          </p:cNvPicPr>
          <p:nvPr/>
        </p:nvPicPr>
        <p:blipFill>
          <a:blip r:embed="rId2"/>
          <a:stretch>
            <a:fillRect/>
          </a:stretch>
        </p:blipFill>
        <p:spPr>
          <a:xfrm>
            <a:off x="290595" y="3429000"/>
            <a:ext cx="11610808" cy="2040580"/>
          </a:xfrm>
          <a:prstGeom prst="rect">
            <a:avLst/>
          </a:prstGeom>
        </p:spPr>
      </p:pic>
    </p:spTree>
    <p:extLst>
      <p:ext uri="{BB962C8B-B14F-4D97-AF65-F5344CB8AC3E}">
        <p14:creationId xmlns:p14="http://schemas.microsoft.com/office/powerpoint/2010/main" val="69257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8F52-74FC-43DD-AB6D-B7EB0F92AF55}"/>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716E7B24-2544-4D5E-8180-DF43ED6B0DC4}"/>
              </a:ext>
            </a:extLst>
          </p:cNvPr>
          <p:cNvSpPr>
            <a:spLocks noGrp="1"/>
          </p:cNvSpPr>
          <p:nvPr>
            <p:ph idx="1"/>
          </p:nvPr>
        </p:nvSpPr>
        <p:spPr>
          <a:xfrm>
            <a:off x="581192" y="1856454"/>
            <a:ext cx="11029615" cy="3678303"/>
          </a:xfrm>
        </p:spPr>
        <p:txBody>
          <a:bodyPr anchor="t"/>
          <a:lstStyle/>
          <a:p>
            <a:r>
              <a:rPr lang="en-US" dirty="0"/>
              <a:t>I ran compression and decompression for every image and stored the results in an excel.</a:t>
            </a:r>
          </a:p>
          <a:p>
            <a:r>
              <a:rPr lang="en-US"/>
              <a:t>These results </a:t>
            </a:r>
            <a:r>
              <a:rPr lang="en-US" dirty="0"/>
              <a:t>are obtained using a 50% quality quantization matrix for both luminance and chroma.</a:t>
            </a:r>
          </a:p>
          <a:p>
            <a:endParaRPr lang="en-US" dirty="0"/>
          </a:p>
          <a:p>
            <a:endParaRPr lang="en-US" dirty="0"/>
          </a:p>
        </p:txBody>
      </p:sp>
      <p:graphicFrame>
        <p:nvGraphicFramePr>
          <p:cNvPr id="4" name="Object 3">
            <a:extLst>
              <a:ext uri="{FF2B5EF4-FFF2-40B4-BE49-F238E27FC236}">
                <a16:creationId xmlns:a16="http://schemas.microsoft.com/office/drawing/2014/main" id="{ED8E4764-DFED-4EFA-8440-05160D9FFAD6}"/>
              </a:ext>
            </a:extLst>
          </p:cNvPr>
          <p:cNvGraphicFramePr>
            <a:graphicFrameLocks noChangeAspect="1"/>
          </p:cNvGraphicFramePr>
          <p:nvPr>
            <p:extLst>
              <p:ext uri="{D42A27DB-BD31-4B8C-83A1-F6EECF244321}">
                <p14:modId xmlns:p14="http://schemas.microsoft.com/office/powerpoint/2010/main" val="2918062208"/>
              </p:ext>
            </p:extLst>
          </p:nvPr>
        </p:nvGraphicFramePr>
        <p:xfrm>
          <a:off x="84666" y="2714798"/>
          <a:ext cx="12107334" cy="1500847"/>
        </p:xfrm>
        <a:graphic>
          <a:graphicData uri="http://schemas.openxmlformats.org/presentationml/2006/ole">
            <mc:AlternateContent xmlns:mc="http://schemas.openxmlformats.org/markup-compatibility/2006">
              <mc:Choice xmlns:v="urn:schemas-microsoft-com:vml" Requires="v">
                <p:oleObj spid="_x0000_s1056" name="Worksheet" r:id="rId3" imgW="14052657" imgH="1111388" progId="Excel.Sheet.12">
                  <p:embed/>
                </p:oleObj>
              </mc:Choice>
              <mc:Fallback>
                <p:oleObj name="Worksheet" r:id="rId3" imgW="14052657" imgH="1111388" progId="Excel.Sheet.12">
                  <p:embed/>
                  <p:pic>
                    <p:nvPicPr>
                      <p:cNvPr id="0" name=""/>
                      <p:cNvPicPr/>
                      <p:nvPr/>
                    </p:nvPicPr>
                    <p:blipFill>
                      <a:blip r:embed="rId4"/>
                      <a:stretch>
                        <a:fillRect/>
                      </a:stretch>
                    </p:blipFill>
                    <p:spPr>
                      <a:xfrm>
                        <a:off x="84666" y="2714798"/>
                        <a:ext cx="12107334" cy="150084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D4289E-DAB0-461B-90F5-AE44B2108A77}"/>
              </a:ext>
            </a:extLst>
          </p:cNvPr>
          <p:cNvPicPr>
            <a:picLocks noChangeAspect="1"/>
          </p:cNvPicPr>
          <p:nvPr/>
        </p:nvPicPr>
        <p:blipFill>
          <a:blip r:embed="rId5"/>
          <a:stretch>
            <a:fillRect/>
          </a:stretch>
        </p:blipFill>
        <p:spPr>
          <a:xfrm>
            <a:off x="3721427" y="4215645"/>
            <a:ext cx="4749144" cy="2398083"/>
          </a:xfrm>
          <a:prstGeom prst="rect">
            <a:avLst/>
          </a:prstGeom>
        </p:spPr>
      </p:pic>
      <p:sp>
        <p:nvSpPr>
          <p:cNvPr id="7" name="TextBox 6">
            <a:extLst>
              <a:ext uri="{FF2B5EF4-FFF2-40B4-BE49-F238E27FC236}">
                <a16:creationId xmlns:a16="http://schemas.microsoft.com/office/drawing/2014/main" id="{0CE636B8-D27A-408C-BEC0-112330626E65}"/>
              </a:ext>
            </a:extLst>
          </p:cNvPr>
          <p:cNvSpPr txBox="1"/>
          <p:nvPr/>
        </p:nvSpPr>
        <p:spPr>
          <a:xfrm>
            <a:off x="8268169" y="4768355"/>
            <a:ext cx="3825406" cy="646331"/>
          </a:xfrm>
          <a:prstGeom prst="rect">
            <a:avLst/>
          </a:prstGeom>
          <a:noFill/>
        </p:spPr>
        <p:txBody>
          <a:bodyPr wrap="none" rtlCol="0">
            <a:spAutoFit/>
          </a:bodyPr>
          <a:lstStyle/>
          <a:p>
            <a:r>
              <a:rPr lang="en-US" dirty="0"/>
              <a:t>We can see that the compression ratio</a:t>
            </a:r>
          </a:p>
          <a:p>
            <a:r>
              <a:rPr lang="en-US" dirty="0"/>
              <a:t>increases as the file size increases.</a:t>
            </a:r>
          </a:p>
        </p:txBody>
      </p:sp>
    </p:spTree>
    <p:extLst>
      <p:ext uri="{BB962C8B-B14F-4D97-AF65-F5344CB8AC3E}">
        <p14:creationId xmlns:p14="http://schemas.microsoft.com/office/powerpoint/2010/main" val="135181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380-57E7-4958-A16C-A555CA1191D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543C374C-69D3-4E75-B29C-582D1CBF539F}"/>
              </a:ext>
            </a:extLst>
          </p:cNvPr>
          <p:cNvSpPr>
            <a:spLocks noGrp="1"/>
          </p:cNvSpPr>
          <p:nvPr>
            <p:ph idx="1"/>
          </p:nvPr>
        </p:nvSpPr>
        <p:spPr/>
        <p:txBody>
          <a:bodyPr anchor="t"/>
          <a:lstStyle/>
          <a:p>
            <a:r>
              <a:rPr lang="en-US" dirty="0"/>
              <a:t>The lowest quality to still have a decent image was 20% for luminance and 10% for </a:t>
            </a:r>
            <a:r>
              <a:rPr lang="en-US" dirty="0" err="1"/>
              <a:t>chromance</a:t>
            </a:r>
            <a:r>
              <a:rPr lang="en-US" dirty="0"/>
              <a:t>.</a:t>
            </a:r>
          </a:p>
          <a:p>
            <a:r>
              <a:rPr lang="en-US" dirty="0"/>
              <a:t>For 4K images the compression ratio was 16.25</a:t>
            </a:r>
          </a:p>
          <a:p>
            <a:endParaRPr lang="en-US" dirty="0"/>
          </a:p>
          <a:p>
            <a:endParaRPr lang="en-US" dirty="0"/>
          </a:p>
          <a:p>
            <a:endParaRPr lang="en-US" dirty="0"/>
          </a:p>
          <a:p>
            <a:endParaRPr lang="en-US" dirty="0"/>
          </a:p>
          <a:p>
            <a:endParaRPr lang="en-US" dirty="0"/>
          </a:p>
          <a:p>
            <a:r>
              <a:rPr lang="en-US" dirty="0"/>
              <a:t>We can see that quality of compression does not influence the execution time.</a:t>
            </a:r>
          </a:p>
          <a:p>
            <a:endParaRPr lang="en-US" dirty="0"/>
          </a:p>
        </p:txBody>
      </p:sp>
      <p:pic>
        <p:nvPicPr>
          <p:cNvPr id="5" name="Picture 4">
            <a:extLst>
              <a:ext uri="{FF2B5EF4-FFF2-40B4-BE49-F238E27FC236}">
                <a16:creationId xmlns:a16="http://schemas.microsoft.com/office/drawing/2014/main" id="{989E3624-75B1-4CDC-A7AA-F39EF7F961FD}"/>
              </a:ext>
            </a:extLst>
          </p:cNvPr>
          <p:cNvPicPr>
            <a:picLocks noChangeAspect="1"/>
          </p:cNvPicPr>
          <p:nvPr/>
        </p:nvPicPr>
        <p:blipFill>
          <a:blip r:embed="rId2"/>
          <a:stretch>
            <a:fillRect/>
          </a:stretch>
        </p:blipFill>
        <p:spPr>
          <a:xfrm>
            <a:off x="40563" y="3083947"/>
            <a:ext cx="11875110" cy="1435174"/>
          </a:xfrm>
          <a:prstGeom prst="rect">
            <a:avLst/>
          </a:prstGeom>
        </p:spPr>
      </p:pic>
    </p:spTree>
    <p:extLst>
      <p:ext uri="{BB962C8B-B14F-4D97-AF65-F5344CB8AC3E}">
        <p14:creationId xmlns:p14="http://schemas.microsoft.com/office/powerpoint/2010/main" val="2838272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0468-C149-46A5-BAF1-65BD1DE962C6}"/>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AA9CF517-F70A-49F9-8C85-926D48D6FC14}"/>
              </a:ext>
            </a:extLst>
          </p:cNvPr>
          <p:cNvSpPr>
            <a:spLocks noGrp="1"/>
          </p:cNvSpPr>
          <p:nvPr>
            <p:ph idx="1"/>
          </p:nvPr>
        </p:nvSpPr>
        <p:spPr>
          <a:xfrm>
            <a:off x="899918" y="1799722"/>
            <a:ext cx="11029615" cy="3678303"/>
          </a:xfrm>
        </p:spPr>
        <p:txBody>
          <a:bodyPr anchor="t"/>
          <a:lstStyle/>
          <a:p>
            <a:r>
              <a:rPr lang="en-US" dirty="0"/>
              <a:t>At this quality we can see some artifacts, especially in small picture sizes.</a:t>
            </a:r>
          </a:p>
          <a:p>
            <a:endParaRPr lang="en-US" dirty="0"/>
          </a:p>
        </p:txBody>
      </p:sp>
      <p:pic>
        <p:nvPicPr>
          <p:cNvPr id="7" name="Picture 6">
            <a:extLst>
              <a:ext uri="{FF2B5EF4-FFF2-40B4-BE49-F238E27FC236}">
                <a16:creationId xmlns:a16="http://schemas.microsoft.com/office/drawing/2014/main" id="{B83E6F38-7326-46D0-A29E-6B2BBC2FA467}"/>
              </a:ext>
            </a:extLst>
          </p:cNvPr>
          <p:cNvPicPr>
            <a:picLocks noChangeAspect="1"/>
          </p:cNvPicPr>
          <p:nvPr/>
        </p:nvPicPr>
        <p:blipFill>
          <a:blip r:embed="rId2"/>
          <a:stretch>
            <a:fillRect/>
          </a:stretch>
        </p:blipFill>
        <p:spPr>
          <a:xfrm>
            <a:off x="8446998" y="4704712"/>
            <a:ext cx="3664569" cy="2088307"/>
          </a:xfrm>
          <a:prstGeom prst="rect">
            <a:avLst/>
          </a:prstGeom>
        </p:spPr>
      </p:pic>
      <p:pic>
        <p:nvPicPr>
          <p:cNvPr id="9" name="Picture 8">
            <a:extLst>
              <a:ext uri="{FF2B5EF4-FFF2-40B4-BE49-F238E27FC236}">
                <a16:creationId xmlns:a16="http://schemas.microsoft.com/office/drawing/2014/main" id="{618A9F55-CEC3-4ED8-A055-E15CEC223318}"/>
              </a:ext>
            </a:extLst>
          </p:cNvPr>
          <p:cNvPicPr>
            <a:picLocks noChangeAspect="1"/>
          </p:cNvPicPr>
          <p:nvPr/>
        </p:nvPicPr>
        <p:blipFill>
          <a:blip r:embed="rId3"/>
          <a:stretch>
            <a:fillRect/>
          </a:stretch>
        </p:blipFill>
        <p:spPr>
          <a:xfrm>
            <a:off x="8626119" y="2153288"/>
            <a:ext cx="3303414" cy="2467658"/>
          </a:xfrm>
          <a:prstGeom prst="rect">
            <a:avLst/>
          </a:prstGeom>
        </p:spPr>
      </p:pic>
      <p:pic>
        <p:nvPicPr>
          <p:cNvPr id="11" name="Picture 10">
            <a:extLst>
              <a:ext uri="{FF2B5EF4-FFF2-40B4-BE49-F238E27FC236}">
                <a16:creationId xmlns:a16="http://schemas.microsoft.com/office/drawing/2014/main" id="{57004B89-2795-482F-A157-C22FB854E0DA}"/>
              </a:ext>
            </a:extLst>
          </p:cNvPr>
          <p:cNvPicPr>
            <a:picLocks noChangeAspect="1"/>
          </p:cNvPicPr>
          <p:nvPr/>
        </p:nvPicPr>
        <p:blipFill>
          <a:blip r:embed="rId4"/>
          <a:stretch>
            <a:fillRect/>
          </a:stretch>
        </p:blipFill>
        <p:spPr>
          <a:xfrm>
            <a:off x="262467" y="2153288"/>
            <a:ext cx="3392183" cy="2551424"/>
          </a:xfrm>
          <a:prstGeom prst="rect">
            <a:avLst/>
          </a:prstGeom>
        </p:spPr>
      </p:pic>
      <p:pic>
        <p:nvPicPr>
          <p:cNvPr id="13" name="Picture 12">
            <a:extLst>
              <a:ext uri="{FF2B5EF4-FFF2-40B4-BE49-F238E27FC236}">
                <a16:creationId xmlns:a16="http://schemas.microsoft.com/office/drawing/2014/main" id="{EC924C3A-5F2A-4225-ACDE-F8E97310CD80}"/>
              </a:ext>
            </a:extLst>
          </p:cNvPr>
          <p:cNvPicPr>
            <a:picLocks noChangeAspect="1"/>
          </p:cNvPicPr>
          <p:nvPr/>
        </p:nvPicPr>
        <p:blipFill>
          <a:blip r:embed="rId5"/>
          <a:stretch>
            <a:fillRect/>
          </a:stretch>
        </p:blipFill>
        <p:spPr>
          <a:xfrm>
            <a:off x="80433" y="4704712"/>
            <a:ext cx="3692620" cy="2088307"/>
          </a:xfrm>
          <a:prstGeom prst="rect">
            <a:avLst/>
          </a:prstGeom>
        </p:spPr>
      </p:pic>
      <p:sp>
        <p:nvSpPr>
          <p:cNvPr id="14" name="TextBox 13">
            <a:extLst>
              <a:ext uri="{FF2B5EF4-FFF2-40B4-BE49-F238E27FC236}">
                <a16:creationId xmlns:a16="http://schemas.microsoft.com/office/drawing/2014/main" id="{474E7D57-3523-4BC7-AC49-00B70C19B340}"/>
              </a:ext>
            </a:extLst>
          </p:cNvPr>
          <p:cNvSpPr txBox="1"/>
          <p:nvPr/>
        </p:nvSpPr>
        <p:spPr>
          <a:xfrm>
            <a:off x="5207000" y="2861734"/>
            <a:ext cx="1358900" cy="369332"/>
          </a:xfrm>
          <a:prstGeom prst="rect">
            <a:avLst/>
          </a:prstGeom>
          <a:noFill/>
        </p:spPr>
        <p:txBody>
          <a:bodyPr wrap="square" rtlCol="0">
            <a:spAutoFit/>
          </a:bodyPr>
          <a:lstStyle/>
          <a:p>
            <a:r>
              <a:rPr lang="en-US" dirty="0"/>
              <a:t>480x640</a:t>
            </a:r>
          </a:p>
        </p:txBody>
      </p:sp>
      <p:sp>
        <p:nvSpPr>
          <p:cNvPr id="15" name="TextBox 14">
            <a:extLst>
              <a:ext uri="{FF2B5EF4-FFF2-40B4-BE49-F238E27FC236}">
                <a16:creationId xmlns:a16="http://schemas.microsoft.com/office/drawing/2014/main" id="{B82E59EC-F46F-405A-AFBA-C164D302CD06}"/>
              </a:ext>
            </a:extLst>
          </p:cNvPr>
          <p:cNvSpPr txBox="1"/>
          <p:nvPr/>
        </p:nvSpPr>
        <p:spPr>
          <a:xfrm>
            <a:off x="5080000" y="5561791"/>
            <a:ext cx="1223412" cy="369332"/>
          </a:xfrm>
          <a:prstGeom prst="rect">
            <a:avLst/>
          </a:prstGeom>
          <a:noFill/>
        </p:spPr>
        <p:txBody>
          <a:bodyPr wrap="none" rtlCol="0">
            <a:spAutoFit/>
          </a:bodyPr>
          <a:lstStyle/>
          <a:p>
            <a:r>
              <a:rPr lang="en-US" dirty="0"/>
              <a:t>1080x1920</a:t>
            </a:r>
          </a:p>
        </p:txBody>
      </p:sp>
      <p:sp>
        <p:nvSpPr>
          <p:cNvPr id="16" name="TextBox 15">
            <a:extLst>
              <a:ext uri="{FF2B5EF4-FFF2-40B4-BE49-F238E27FC236}">
                <a16:creationId xmlns:a16="http://schemas.microsoft.com/office/drawing/2014/main" id="{C1DDC427-6773-4BBE-9E07-529176829DD7}"/>
              </a:ext>
            </a:extLst>
          </p:cNvPr>
          <p:cNvSpPr txBox="1"/>
          <p:nvPr/>
        </p:nvSpPr>
        <p:spPr>
          <a:xfrm>
            <a:off x="3773053" y="4271433"/>
            <a:ext cx="4638580" cy="646331"/>
          </a:xfrm>
          <a:prstGeom prst="rect">
            <a:avLst/>
          </a:prstGeom>
          <a:noFill/>
        </p:spPr>
        <p:txBody>
          <a:bodyPr wrap="square" rtlCol="0">
            <a:spAutoFit/>
          </a:bodyPr>
          <a:lstStyle/>
          <a:p>
            <a:r>
              <a:rPr lang="en-US" dirty="0"/>
              <a:t>50%, 50%	                                          20%, 10%		</a:t>
            </a:r>
          </a:p>
        </p:txBody>
      </p:sp>
    </p:spTree>
    <p:extLst>
      <p:ext uri="{BB962C8B-B14F-4D97-AF65-F5344CB8AC3E}">
        <p14:creationId xmlns:p14="http://schemas.microsoft.com/office/powerpoint/2010/main" val="372144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project</a:t>
            </a:r>
          </a:p>
        </p:txBody>
      </p:sp>
      <p:sp>
        <p:nvSpPr>
          <p:cNvPr id="6" name="TextBox 5">
            <a:extLst>
              <a:ext uri="{FF2B5EF4-FFF2-40B4-BE49-F238E27FC236}">
                <a16:creationId xmlns:a16="http://schemas.microsoft.com/office/drawing/2014/main" id="{9413AE9F-6969-4589-8425-5A2DC96BD3B8}"/>
              </a:ext>
            </a:extLst>
          </p:cNvPr>
          <p:cNvSpPr txBox="1"/>
          <p:nvPr/>
        </p:nvSpPr>
        <p:spPr>
          <a:xfrm>
            <a:off x="465667" y="2218265"/>
            <a:ext cx="10625666" cy="2308324"/>
          </a:xfrm>
          <a:prstGeom prst="rect">
            <a:avLst/>
          </a:prstGeom>
          <a:noFill/>
        </p:spPr>
        <p:txBody>
          <a:bodyPr wrap="square" rtlCol="0">
            <a:spAutoFit/>
          </a:bodyPr>
          <a:lstStyle/>
          <a:p>
            <a:r>
              <a:rPr lang="en-US" dirty="0"/>
              <a:t>We will define the following terms:</a:t>
            </a:r>
          </a:p>
          <a:p>
            <a:pPr marL="742950" lvl="1" indent="-285750">
              <a:buFont typeface="Arial" panose="020B0604020202020204" pitchFamily="34" charset="0"/>
              <a:buChar char="•"/>
            </a:pPr>
            <a:r>
              <a:rPr lang="en-US" dirty="0"/>
              <a:t>Compression ratio: size on disk of original image divided by size on disk of compressed binary file</a:t>
            </a:r>
          </a:p>
          <a:p>
            <a:pPr marL="742950" lvl="1" indent="-285750">
              <a:buFont typeface="Arial" panose="020B0604020202020204" pitchFamily="34" charset="0"/>
              <a:buChar char="•"/>
            </a:pPr>
            <a:r>
              <a:rPr lang="en-US" dirty="0"/>
              <a:t>DCT: discrete cosine transform</a:t>
            </a:r>
          </a:p>
          <a:p>
            <a:pPr marL="742950" lvl="1" indent="-285750">
              <a:buFont typeface="Arial" panose="020B0604020202020204" pitchFamily="34" charset="0"/>
              <a:buChar char="•"/>
            </a:pPr>
            <a:r>
              <a:rPr lang="en-US" dirty="0"/>
              <a:t>Block: matrix of 8x8</a:t>
            </a:r>
          </a:p>
          <a:p>
            <a:pPr marL="742950" lvl="1" indent="-285750">
              <a:buFont typeface="Arial" panose="020B0604020202020204" pitchFamily="34" charset="0"/>
              <a:buChar char="•"/>
            </a:pPr>
            <a:r>
              <a:rPr lang="en-US" dirty="0"/>
              <a:t>Quality: quantization matrix, not to be confused with compression ratio</a:t>
            </a:r>
          </a:p>
          <a:p>
            <a:pPr marL="742950" lvl="1" indent="-285750">
              <a:buFont typeface="Arial" panose="020B0604020202020204" pitchFamily="34" charset="0"/>
              <a:buChar char="•"/>
            </a:pPr>
            <a:r>
              <a:rPr lang="en-US" dirty="0" err="1"/>
              <a:t>Ychannel</a:t>
            </a:r>
            <a:r>
              <a:rPr lang="en-US" dirty="0"/>
              <a:t>: Luminance channel from </a:t>
            </a:r>
            <a:r>
              <a:rPr lang="en-US" dirty="0" err="1"/>
              <a:t>YCrCb</a:t>
            </a:r>
            <a:r>
              <a:rPr lang="en-US" dirty="0"/>
              <a:t> color space</a:t>
            </a:r>
          </a:p>
          <a:p>
            <a:pPr marL="742950" lvl="1" indent="-285750">
              <a:buFont typeface="Arial" panose="020B0604020202020204" pitchFamily="34" charset="0"/>
              <a:buChar char="•"/>
            </a:pPr>
            <a:r>
              <a:rPr lang="en-US" dirty="0" err="1"/>
              <a:t>CrChannel</a:t>
            </a:r>
            <a:r>
              <a:rPr lang="en-US" dirty="0"/>
              <a:t> and </a:t>
            </a:r>
            <a:r>
              <a:rPr lang="en-US" dirty="0" err="1"/>
              <a:t>CbChannel</a:t>
            </a:r>
            <a:r>
              <a:rPr lang="en-US" dirty="0"/>
              <a:t>: Red and Blue channels from </a:t>
            </a:r>
            <a:r>
              <a:rPr lang="en-US" dirty="0" err="1"/>
              <a:t>YCrCb</a:t>
            </a:r>
            <a:r>
              <a:rPr lang="en-US" dirty="0"/>
              <a:t> color space</a:t>
            </a:r>
          </a:p>
          <a:p>
            <a:pPr marL="742950" lvl="1" indent="-285750">
              <a:buFont typeface="Arial" panose="020B0604020202020204" pitchFamily="34" charset="0"/>
              <a:buChar char="•"/>
            </a:pPr>
            <a:r>
              <a:rPr lang="en-US" dirty="0" err="1"/>
              <a:t>ZigZag</a:t>
            </a:r>
            <a:r>
              <a:rPr lang="en-US" dirty="0"/>
              <a:t>: Iterate through elements of a block in a zig-zag manner like bellow</a:t>
            </a:r>
          </a:p>
        </p:txBody>
      </p:sp>
      <p:pic>
        <p:nvPicPr>
          <p:cNvPr id="4" name="Picture 3">
            <a:extLst>
              <a:ext uri="{FF2B5EF4-FFF2-40B4-BE49-F238E27FC236}">
                <a16:creationId xmlns:a16="http://schemas.microsoft.com/office/drawing/2014/main" id="{4E26C41A-C2CA-4136-AF80-2A6353A0610B}"/>
              </a:ext>
            </a:extLst>
          </p:cNvPr>
          <p:cNvPicPr>
            <a:picLocks noChangeAspect="1"/>
          </p:cNvPicPr>
          <p:nvPr/>
        </p:nvPicPr>
        <p:blipFill>
          <a:blip r:embed="rId2"/>
          <a:stretch>
            <a:fillRect/>
          </a:stretch>
        </p:blipFill>
        <p:spPr>
          <a:xfrm>
            <a:off x="4928722" y="4526589"/>
            <a:ext cx="2334555" cy="2308324"/>
          </a:xfrm>
          <a:prstGeom prst="rect">
            <a:avLst/>
          </a:prstGeom>
        </p:spPr>
      </p:pic>
    </p:spTree>
    <p:extLst>
      <p:ext uri="{BB962C8B-B14F-4D97-AF65-F5344CB8AC3E}">
        <p14:creationId xmlns:p14="http://schemas.microsoft.com/office/powerpoint/2010/main" val="395059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FB37-6A6E-41F8-89C4-88B5774C603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3FE811-30DE-4AE3-A451-8492C3664E8C}"/>
              </a:ext>
            </a:extLst>
          </p:cNvPr>
          <p:cNvSpPr>
            <a:spLocks noGrp="1"/>
          </p:cNvSpPr>
          <p:nvPr>
            <p:ph idx="1"/>
          </p:nvPr>
        </p:nvSpPr>
        <p:spPr/>
        <p:txBody>
          <a:bodyPr anchor="t"/>
          <a:lstStyle/>
          <a:p>
            <a:r>
              <a:rPr lang="en-US" dirty="0">
                <a:hlinkClick r:id="rId2"/>
              </a:rPr>
              <a:t>https://en.wikipedia.org/wiki/JPEG</a:t>
            </a:r>
            <a:endParaRPr lang="en-US" dirty="0"/>
          </a:p>
          <a:p>
            <a:r>
              <a:rPr lang="en-US" dirty="0">
                <a:hlinkClick r:id="rId3"/>
              </a:rPr>
              <a:t>https://www.thewebmaster.com/jpeg-definitive-guide/</a:t>
            </a:r>
            <a:endParaRPr lang="en-US" dirty="0"/>
          </a:p>
          <a:p>
            <a:r>
              <a:rPr lang="en-US" dirty="0">
                <a:hlinkClick r:id="rId4"/>
              </a:rPr>
              <a:t>https://stackoverflow.com/questions/29215879/how-can-i-generalize-the-quantization-matrix-in-jpeg-compression</a:t>
            </a:r>
            <a:endParaRPr lang="en-US" dirty="0"/>
          </a:p>
          <a:p>
            <a:endParaRPr lang="en-US" dirty="0"/>
          </a:p>
          <a:p>
            <a:endParaRPr lang="en-US" dirty="0"/>
          </a:p>
        </p:txBody>
      </p:sp>
    </p:spTree>
    <p:extLst>
      <p:ext uri="{BB962C8B-B14F-4D97-AF65-F5344CB8AC3E}">
        <p14:creationId xmlns:p14="http://schemas.microsoft.com/office/powerpoint/2010/main" val="420311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Andrei Cadar Calin</a:t>
            </a:r>
          </a:p>
          <a:p>
            <a:endParaRPr lang="en-US" dirty="0">
              <a:solidFill>
                <a:schemeClr val="bg2"/>
              </a:solidFill>
            </a:endParaRPr>
          </a:p>
          <a:p>
            <a:r>
              <a:rPr lang="en-US" sz="1400" dirty="0">
                <a:solidFill>
                  <a:schemeClr val="bg2"/>
                </a:solidFill>
              </a:rPr>
              <a:t>cadarandrei2370@yahoo.com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B82D-D289-4E0E-B15C-BDB4E4621429}"/>
              </a:ext>
            </a:extLst>
          </p:cNvPr>
          <p:cNvSpPr>
            <a:spLocks noGrp="1"/>
          </p:cNvSpPr>
          <p:nvPr>
            <p:ph type="title"/>
          </p:nvPr>
        </p:nvSpPr>
        <p:spPr/>
        <p:txBody>
          <a:bodyPr/>
          <a:lstStyle/>
          <a:p>
            <a:r>
              <a:rPr lang="en-US" dirty="0"/>
              <a:t>My work and research</a:t>
            </a:r>
          </a:p>
        </p:txBody>
      </p:sp>
      <p:sp>
        <p:nvSpPr>
          <p:cNvPr id="3" name="Content Placeholder 2">
            <a:extLst>
              <a:ext uri="{FF2B5EF4-FFF2-40B4-BE49-F238E27FC236}">
                <a16:creationId xmlns:a16="http://schemas.microsoft.com/office/drawing/2014/main" id="{B3497399-4F57-4F42-A064-667C27F243D1}"/>
              </a:ext>
            </a:extLst>
          </p:cNvPr>
          <p:cNvSpPr>
            <a:spLocks noGrp="1"/>
          </p:cNvSpPr>
          <p:nvPr>
            <p:ph idx="1"/>
          </p:nvPr>
        </p:nvSpPr>
        <p:spPr>
          <a:xfrm>
            <a:off x="581192" y="2180496"/>
            <a:ext cx="11029615" cy="3212771"/>
          </a:xfrm>
        </p:spPr>
        <p:txBody>
          <a:bodyPr anchor="t"/>
          <a:lstStyle/>
          <a:p>
            <a:pPr marL="0" indent="0">
              <a:buNone/>
            </a:pPr>
            <a:r>
              <a:rPr lang="en-US" dirty="0"/>
              <a:t>For this project I had two trustworthy sources that had almost the same information but in some places they complemented each other.</a:t>
            </a:r>
          </a:p>
          <a:p>
            <a:pPr marL="342900" indent="-342900">
              <a:buFont typeface="+mj-lt"/>
              <a:buAutoNum type="arabicPeriod"/>
            </a:pPr>
            <a:r>
              <a:rPr lang="en-US" b="1" dirty="0">
                <a:latin typeface="Ubuntu"/>
              </a:rPr>
              <a:t>JPEG Wikipedia </a:t>
            </a:r>
            <a:r>
              <a:rPr lang="en-US" dirty="0">
                <a:hlinkClick r:id="rId2"/>
              </a:rPr>
              <a:t>https://en.wikipedia.org/wiki/JPEG</a:t>
            </a:r>
            <a:endParaRPr lang="en-US" dirty="0"/>
          </a:p>
          <a:p>
            <a:pPr marL="342900" indent="-342900">
              <a:buFont typeface="+mj-lt"/>
              <a:buAutoNum type="arabicPeriod"/>
            </a:pPr>
            <a:r>
              <a:rPr lang="en-US" b="1" i="0" dirty="0">
                <a:effectLst/>
                <a:latin typeface="Ubuntu"/>
              </a:rPr>
              <a:t>The Ultimate Guide to JPEG Including JPEG Compression &amp; Encoding </a:t>
            </a:r>
            <a:r>
              <a:rPr lang="en-US" i="0" u="sng" dirty="0">
                <a:effectLst/>
                <a:latin typeface="Gill Sans MT (Body)"/>
                <a:hlinkClick r:id="rId3"/>
              </a:rPr>
              <a:t>https://www.thewebmaster.com/jpeg-definitive-guide/</a:t>
            </a:r>
            <a:endParaRPr lang="en-US" i="0" u="sng" dirty="0">
              <a:effectLst/>
              <a:latin typeface="Gill Sans MT (Body)"/>
            </a:endParaRPr>
          </a:p>
          <a:p>
            <a:pPr marL="0" indent="0">
              <a:buNone/>
            </a:pPr>
            <a:r>
              <a:rPr lang="en-US" i="0" dirty="0">
                <a:effectLst/>
                <a:latin typeface="Gill Sans MT (Body)"/>
              </a:rPr>
              <a:t>On these websites every step was explained in detail with examples.</a:t>
            </a:r>
          </a:p>
          <a:p>
            <a:pPr marL="0" indent="0">
              <a:buNone/>
            </a:pPr>
            <a:endParaRPr lang="en-US" b="1" i="0" dirty="0">
              <a:effectLst/>
              <a:latin typeface="Ubuntu"/>
            </a:endParaRPr>
          </a:p>
        </p:txBody>
      </p:sp>
      <p:pic>
        <p:nvPicPr>
          <p:cNvPr id="5" name="Picture 4">
            <a:extLst>
              <a:ext uri="{FF2B5EF4-FFF2-40B4-BE49-F238E27FC236}">
                <a16:creationId xmlns:a16="http://schemas.microsoft.com/office/drawing/2014/main" id="{EA4BD9CE-94CA-4D79-8FF2-6B03BD57E902}"/>
              </a:ext>
            </a:extLst>
          </p:cNvPr>
          <p:cNvPicPr>
            <a:picLocks noChangeAspect="1"/>
          </p:cNvPicPr>
          <p:nvPr/>
        </p:nvPicPr>
        <p:blipFill>
          <a:blip r:embed="rId4"/>
          <a:stretch>
            <a:fillRect/>
          </a:stretch>
        </p:blipFill>
        <p:spPr>
          <a:xfrm>
            <a:off x="7255271" y="3608948"/>
            <a:ext cx="4355536" cy="3334085"/>
          </a:xfrm>
          <a:prstGeom prst="rect">
            <a:avLst/>
          </a:prstGeom>
        </p:spPr>
      </p:pic>
    </p:spTree>
    <p:extLst>
      <p:ext uri="{BB962C8B-B14F-4D97-AF65-F5344CB8AC3E}">
        <p14:creationId xmlns:p14="http://schemas.microsoft.com/office/powerpoint/2010/main" val="123912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1A03-2ACC-43DE-936E-309FE324642A}"/>
              </a:ext>
            </a:extLst>
          </p:cNvPr>
          <p:cNvSpPr>
            <a:spLocks noGrp="1"/>
          </p:cNvSpPr>
          <p:nvPr>
            <p:ph type="title"/>
          </p:nvPr>
        </p:nvSpPr>
        <p:spPr/>
        <p:txBody>
          <a:bodyPr/>
          <a:lstStyle/>
          <a:p>
            <a:r>
              <a:rPr lang="en-US" dirty="0"/>
              <a:t>Structure of project</a:t>
            </a:r>
          </a:p>
        </p:txBody>
      </p:sp>
      <p:sp>
        <p:nvSpPr>
          <p:cNvPr id="3" name="Content Placeholder 2">
            <a:extLst>
              <a:ext uri="{FF2B5EF4-FFF2-40B4-BE49-F238E27FC236}">
                <a16:creationId xmlns:a16="http://schemas.microsoft.com/office/drawing/2014/main" id="{E0D4F218-1C50-4D80-8B16-4CE873EF4F1D}"/>
              </a:ext>
            </a:extLst>
          </p:cNvPr>
          <p:cNvSpPr>
            <a:spLocks noGrp="1"/>
          </p:cNvSpPr>
          <p:nvPr>
            <p:ph idx="1"/>
          </p:nvPr>
        </p:nvSpPr>
        <p:spPr/>
        <p:txBody>
          <a:bodyPr anchor="t">
            <a:normAutofit fontScale="92500" lnSpcReduction="10000"/>
          </a:bodyPr>
          <a:lstStyle/>
          <a:p>
            <a:r>
              <a:rPr lang="en-US" dirty="0"/>
              <a:t>The project is very symmetric regarding compression and decompression.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can see that the reverse of the main operations are done in reverse order in the decompression operation.</a:t>
            </a:r>
          </a:p>
          <a:p>
            <a:endParaRPr lang="en-US" dirty="0"/>
          </a:p>
        </p:txBody>
      </p:sp>
      <p:pic>
        <p:nvPicPr>
          <p:cNvPr id="8" name="Picture 7">
            <a:extLst>
              <a:ext uri="{FF2B5EF4-FFF2-40B4-BE49-F238E27FC236}">
                <a16:creationId xmlns:a16="http://schemas.microsoft.com/office/drawing/2014/main" id="{6288B4B8-AD49-4F86-BC3D-9207D70089CB}"/>
              </a:ext>
            </a:extLst>
          </p:cNvPr>
          <p:cNvPicPr>
            <a:picLocks noChangeAspect="1"/>
          </p:cNvPicPr>
          <p:nvPr/>
        </p:nvPicPr>
        <p:blipFill>
          <a:blip r:embed="rId2"/>
          <a:stretch>
            <a:fillRect/>
          </a:stretch>
        </p:blipFill>
        <p:spPr>
          <a:xfrm>
            <a:off x="0" y="2850364"/>
            <a:ext cx="6217138" cy="2063856"/>
          </a:xfrm>
          <a:prstGeom prst="rect">
            <a:avLst/>
          </a:prstGeom>
        </p:spPr>
      </p:pic>
      <p:pic>
        <p:nvPicPr>
          <p:cNvPr id="11" name="Picture 10">
            <a:extLst>
              <a:ext uri="{FF2B5EF4-FFF2-40B4-BE49-F238E27FC236}">
                <a16:creationId xmlns:a16="http://schemas.microsoft.com/office/drawing/2014/main" id="{EA3C483E-F448-47FC-9C74-13930840D977}"/>
              </a:ext>
            </a:extLst>
          </p:cNvPr>
          <p:cNvPicPr>
            <a:picLocks noChangeAspect="1"/>
          </p:cNvPicPr>
          <p:nvPr/>
        </p:nvPicPr>
        <p:blipFill>
          <a:blip r:embed="rId3"/>
          <a:stretch>
            <a:fillRect/>
          </a:stretch>
        </p:blipFill>
        <p:spPr>
          <a:xfrm>
            <a:off x="6248659" y="2892476"/>
            <a:ext cx="5943340" cy="2021744"/>
          </a:xfrm>
          <a:prstGeom prst="rect">
            <a:avLst/>
          </a:prstGeom>
        </p:spPr>
      </p:pic>
    </p:spTree>
    <p:extLst>
      <p:ext uri="{BB962C8B-B14F-4D97-AF65-F5344CB8AC3E}">
        <p14:creationId xmlns:p14="http://schemas.microsoft.com/office/powerpoint/2010/main" val="37628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B50-5F91-4C51-A950-E4C5BEC6CC4E}"/>
              </a:ext>
            </a:extLst>
          </p:cNvPr>
          <p:cNvSpPr>
            <a:spLocks noGrp="1"/>
          </p:cNvSpPr>
          <p:nvPr>
            <p:ph type="title"/>
          </p:nvPr>
        </p:nvSpPr>
        <p:spPr/>
        <p:txBody>
          <a:bodyPr/>
          <a:lstStyle/>
          <a:p>
            <a:r>
              <a:rPr lang="en-US" dirty="0"/>
              <a:t>Structure of project</a:t>
            </a:r>
          </a:p>
        </p:txBody>
      </p:sp>
      <p:sp>
        <p:nvSpPr>
          <p:cNvPr id="3" name="Content Placeholder 2">
            <a:extLst>
              <a:ext uri="{FF2B5EF4-FFF2-40B4-BE49-F238E27FC236}">
                <a16:creationId xmlns:a16="http://schemas.microsoft.com/office/drawing/2014/main" id="{ADC3FD19-C01E-40DD-9B6D-0288D8E1E5BC}"/>
              </a:ext>
            </a:extLst>
          </p:cNvPr>
          <p:cNvSpPr>
            <a:spLocks noGrp="1"/>
          </p:cNvSpPr>
          <p:nvPr>
            <p:ph idx="1"/>
          </p:nvPr>
        </p:nvSpPr>
        <p:spPr>
          <a:xfrm>
            <a:off x="581192" y="2180496"/>
            <a:ext cx="11029615" cy="4603258"/>
          </a:xfrm>
        </p:spPr>
        <p:txBody>
          <a:bodyPr anchor="t">
            <a:normAutofit fontScale="77500" lnSpcReduction="20000"/>
          </a:bodyPr>
          <a:lstStyle/>
          <a:p>
            <a:r>
              <a:rPr lang="en-US" dirty="0"/>
              <a:t>To achieve maximum performance with the program I implemented it using multithreading.</a:t>
            </a:r>
          </a:p>
          <a:p>
            <a:r>
              <a:rPr lang="en-US" dirty="0"/>
              <a:t>With 16 threads I achieved from 20 to 100 fold increase in performance, depending on the file size. (code also may have been changed from single threaded to multithreaded)</a:t>
            </a:r>
          </a:p>
          <a:p>
            <a:endParaRPr lang="en-US" dirty="0"/>
          </a:p>
          <a:p>
            <a:endParaRPr lang="en-US" dirty="0"/>
          </a:p>
          <a:p>
            <a:endParaRPr lang="en-US" dirty="0"/>
          </a:p>
          <a:p>
            <a:endParaRPr lang="en-US" dirty="0"/>
          </a:p>
          <a:p>
            <a:pPr marL="0" indent="0">
              <a:buNone/>
            </a:pPr>
            <a:endParaRPr lang="en-US" dirty="0"/>
          </a:p>
          <a:p>
            <a:r>
              <a:rPr lang="en-US" dirty="0"/>
              <a:t>The number of threads is taken from the system information so it does not need to be changed by the user.</a:t>
            </a:r>
          </a:p>
          <a:p>
            <a:endParaRPr lang="en-US" dirty="0"/>
          </a:p>
          <a:p>
            <a:endParaRPr lang="en-US" dirty="0"/>
          </a:p>
          <a:p>
            <a:endParaRPr lang="en-US" dirty="0"/>
          </a:p>
          <a:p>
            <a:endParaRPr lang="en-US" dirty="0"/>
          </a:p>
          <a:p>
            <a:r>
              <a:rPr lang="en-US" dirty="0"/>
              <a:t>The program splits the number of blocks to the number of threads to find how many blocks will each thread process, called a </a:t>
            </a:r>
            <a:r>
              <a:rPr lang="en-US" b="1" dirty="0"/>
              <a:t>batch</a:t>
            </a:r>
            <a:r>
              <a:rPr lang="en-US" dirty="0"/>
              <a:t> of blocks. The remaining blocks (from 0 to maximum (number of threads)) are processed in single threaded mode.</a:t>
            </a:r>
          </a:p>
          <a:p>
            <a:r>
              <a:rPr lang="en-US" dirty="0"/>
              <a:t>One improvement to be made here is to feed all the blocks from all the channels to the batch divider at once. Now we divide the blocks in batches after each channel and reset.</a:t>
            </a:r>
          </a:p>
        </p:txBody>
      </p:sp>
      <p:pic>
        <p:nvPicPr>
          <p:cNvPr id="6" name="Picture 5">
            <a:extLst>
              <a:ext uri="{FF2B5EF4-FFF2-40B4-BE49-F238E27FC236}">
                <a16:creationId xmlns:a16="http://schemas.microsoft.com/office/drawing/2014/main" id="{4E07B06C-3CFF-414C-8C14-BA1FB624DC12}"/>
              </a:ext>
            </a:extLst>
          </p:cNvPr>
          <p:cNvPicPr>
            <a:picLocks noChangeAspect="1"/>
          </p:cNvPicPr>
          <p:nvPr/>
        </p:nvPicPr>
        <p:blipFill>
          <a:blip r:embed="rId2"/>
          <a:stretch>
            <a:fillRect/>
          </a:stretch>
        </p:blipFill>
        <p:spPr>
          <a:xfrm>
            <a:off x="532625" y="2951980"/>
            <a:ext cx="11189275" cy="1454225"/>
          </a:xfrm>
          <a:prstGeom prst="rect">
            <a:avLst/>
          </a:prstGeom>
        </p:spPr>
      </p:pic>
      <p:pic>
        <p:nvPicPr>
          <p:cNvPr id="5" name="Picture 4">
            <a:extLst>
              <a:ext uri="{FF2B5EF4-FFF2-40B4-BE49-F238E27FC236}">
                <a16:creationId xmlns:a16="http://schemas.microsoft.com/office/drawing/2014/main" id="{1ADA014E-63F5-47AF-BD36-1CB62E6F1F2C}"/>
              </a:ext>
            </a:extLst>
          </p:cNvPr>
          <p:cNvPicPr>
            <a:picLocks noChangeAspect="1"/>
          </p:cNvPicPr>
          <p:nvPr/>
        </p:nvPicPr>
        <p:blipFill>
          <a:blip r:embed="rId3"/>
          <a:stretch>
            <a:fillRect/>
          </a:stretch>
        </p:blipFill>
        <p:spPr>
          <a:xfrm>
            <a:off x="4478832" y="4595446"/>
            <a:ext cx="3234335" cy="1246806"/>
          </a:xfrm>
          <a:prstGeom prst="rect">
            <a:avLst/>
          </a:prstGeom>
        </p:spPr>
      </p:pic>
    </p:spTree>
    <p:extLst>
      <p:ext uri="{BB962C8B-B14F-4D97-AF65-F5344CB8AC3E}">
        <p14:creationId xmlns:p14="http://schemas.microsoft.com/office/powerpoint/2010/main" val="388902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5804-04D5-4E30-BAB6-89E77FA8850C}"/>
              </a:ext>
            </a:extLst>
          </p:cNvPr>
          <p:cNvSpPr>
            <a:spLocks noGrp="1"/>
          </p:cNvSpPr>
          <p:nvPr>
            <p:ph type="title"/>
          </p:nvPr>
        </p:nvSpPr>
        <p:spPr/>
        <p:txBody>
          <a:bodyPr/>
          <a:lstStyle/>
          <a:p>
            <a:r>
              <a:rPr lang="en-US" dirty="0"/>
              <a:t>The algorithm</a:t>
            </a:r>
          </a:p>
        </p:txBody>
      </p:sp>
      <p:sp>
        <p:nvSpPr>
          <p:cNvPr id="3" name="Content Placeholder 2">
            <a:extLst>
              <a:ext uri="{FF2B5EF4-FFF2-40B4-BE49-F238E27FC236}">
                <a16:creationId xmlns:a16="http://schemas.microsoft.com/office/drawing/2014/main" id="{1CA6ED47-14A9-48EF-8F29-71389BE4D48D}"/>
              </a:ext>
            </a:extLst>
          </p:cNvPr>
          <p:cNvSpPr>
            <a:spLocks noGrp="1"/>
          </p:cNvSpPr>
          <p:nvPr>
            <p:ph idx="1"/>
          </p:nvPr>
        </p:nvSpPr>
        <p:spPr/>
        <p:txBody>
          <a:bodyPr anchor="t"/>
          <a:lstStyle/>
          <a:p>
            <a:r>
              <a:rPr lang="en-US" dirty="0"/>
              <a:t>The JPEG compression algorithm has the following steps:</a:t>
            </a:r>
          </a:p>
          <a:p>
            <a:pPr marL="666900" lvl="1" indent="-342900">
              <a:buFont typeface="+mj-lt"/>
              <a:buAutoNum type="arabicPeriod"/>
            </a:pPr>
            <a:r>
              <a:rPr lang="en-US" dirty="0" err="1"/>
              <a:t>Downsampling</a:t>
            </a:r>
            <a:endParaRPr lang="en-US" dirty="0"/>
          </a:p>
          <a:p>
            <a:pPr marL="666900" lvl="1" indent="-342900">
              <a:buFont typeface="+mj-lt"/>
              <a:buAutoNum type="arabicPeriod"/>
            </a:pPr>
            <a:r>
              <a:rPr lang="en-US" dirty="0"/>
              <a:t>Padding and splitting in 8x8 blocks</a:t>
            </a:r>
          </a:p>
          <a:p>
            <a:pPr marL="666900" lvl="1" indent="-342900">
              <a:buFont typeface="+mj-lt"/>
              <a:buAutoNum type="arabicPeriod"/>
            </a:pPr>
            <a:r>
              <a:rPr lang="en-US" dirty="0"/>
              <a:t>Map block to [-128, 127] range</a:t>
            </a:r>
          </a:p>
          <a:p>
            <a:pPr marL="666900" lvl="1" indent="-342900">
              <a:buFont typeface="+mj-lt"/>
              <a:buAutoNum type="arabicPeriod"/>
            </a:pPr>
            <a:r>
              <a:rPr lang="en-US" dirty="0"/>
              <a:t>Apply DCT on block</a:t>
            </a:r>
          </a:p>
          <a:p>
            <a:pPr marL="666900" lvl="1" indent="-342900">
              <a:buFont typeface="+mj-lt"/>
              <a:buAutoNum type="arabicPeriod"/>
            </a:pPr>
            <a:r>
              <a:rPr lang="en-US" dirty="0"/>
              <a:t>Compress block by quantization matrix</a:t>
            </a:r>
          </a:p>
          <a:p>
            <a:pPr marL="666900" lvl="1" indent="-342900">
              <a:buFont typeface="+mj-lt"/>
              <a:buAutoNum type="arabicPeriod"/>
            </a:pPr>
            <a:r>
              <a:rPr lang="en-US" dirty="0"/>
              <a:t>Zig Zag </a:t>
            </a:r>
          </a:p>
          <a:p>
            <a:pPr marL="666900" lvl="1" indent="-342900">
              <a:buFont typeface="+mj-lt"/>
              <a:buAutoNum type="arabicPeriod"/>
            </a:pPr>
            <a:r>
              <a:rPr lang="en-US" dirty="0"/>
              <a:t>Run-length encoding</a:t>
            </a:r>
          </a:p>
          <a:p>
            <a:pPr marL="666900" lvl="1" indent="-342900">
              <a:buFont typeface="+mj-lt"/>
              <a:buAutoNum type="arabicPeriod"/>
            </a:pPr>
            <a:endParaRPr lang="en-US" dirty="0"/>
          </a:p>
        </p:txBody>
      </p:sp>
    </p:spTree>
    <p:extLst>
      <p:ext uri="{BB962C8B-B14F-4D97-AF65-F5344CB8AC3E}">
        <p14:creationId xmlns:p14="http://schemas.microsoft.com/office/powerpoint/2010/main" val="282737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34BC-9D95-4546-9AD4-C2DD8ACE3880}"/>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256204AA-C37A-40FB-A23B-88BD69B29625}"/>
              </a:ext>
            </a:extLst>
          </p:cNvPr>
          <p:cNvSpPr>
            <a:spLocks noGrp="1"/>
          </p:cNvSpPr>
          <p:nvPr>
            <p:ph idx="1"/>
          </p:nvPr>
        </p:nvSpPr>
        <p:spPr>
          <a:xfrm>
            <a:off x="581192" y="1985763"/>
            <a:ext cx="11029615" cy="3678303"/>
          </a:xfrm>
        </p:spPr>
        <p:txBody>
          <a:bodyPr anchor="t"/>
          <a:lstStyle/>
          <a:p>
            <a:r>
              <a:rPr lang="en-US" dirty="0"/>
              <a:t>The JPEG algorithm takes advantage that the human eye is more sensitive to luminance rather than coloring. This can be very nicely seen on </a:t>
            </a:r>
            <a:r>
              <a:rPr lang="en-US" dirty="0">
                <a:hlinkClick r:id="rId2"/>
              </a:rPr>
              <a:t>https://www.thewebmaster.com/jpeg-definitive-guide/</a:t>
            </a:r>
            <a:r>
              <a:rPr lang="en-US" dirty="0"/>
              <a:t>. </a:t>
            </a:r>
          </a:p>
          <a:p>
            <a:r>
              <a:rPr lang="en-US" dirty="0"/>
              <a:t>We can see that dividing Chroma quality by 10 times produces a far better result than reducing Luma quality.</a:t>
            </a:r>
            <a:br>
              <a:rPr lang="en-US" dirty="0"/>
            </a:br>
            <a:r>
              <a:rPr lang="en-US" dirty="0"/>
              <a:t>Not to mention that we have 2 chroma channels and only one luminance channel.</a:t>
            </a:r>
          </a:p>
        </p:txBody>
      </p:sp>
      <p:pic>
        <p:nvPicPr>
          <p:cNvPr id="5" name="Picture 4">
            <a:extLst>
              <a:ext uri="{FF2B5EF4-FFF2-40B4-BE49-F238E27FC236}">
                <a16:creationId xmlns:a16="http://schemas.microsoft.com/office/drawing/2014/main" id="{7B12E877-FF86-436A-AC3A-F4CF72EF66AF}"/>
              </a:ext>
            </a:extLst>
          </p:cNvPr>
          <p:cNvPicPr>
            <a:picLocks noChangeAspect="1"/>
          </p:cNvPicPr>
          <p:nvPr/>
        </p:nvPicPr>
        <p:blipFill>
          <a:blip r:embed="rId3"/>
          <a:stretch>
            <a:fillRect/>
          </a:stretch>
        </p:blipFill>
        <p:spPr>
          <a:xfrm>
            <a:off x="0" y="3335910"/>
            <a:ext cx="6356599" cy="3544713"/>
          </a:xfrm>
          <a:prstGeom prst="rect">
            <a:avLst/>
          </a:prstGeom>
        </p:spPr>
      </p:pic>
      <p:pic>
        <p:nvPicPr>
          <p:cNvPr id="7" name="Picture 6">
            <a:extLst>
              <a:ext uri="{FF2B5EF4-FFF2-40B4-BE49-F238E27FC236}">
                <a16:creationId xmlns:a16="http://schemas.microsoft.com/office/drawing/2014/main" id="{F05A687C-6B5D-498D-AEB2-E34D933E9ED0}"/>
              </a:ext>
            </a:extLst>
          </p:cNvPr>
          <p:cNvPicPr>
            <a:picLocks noChangeAspect="1"/>
          </p:cNvPicPr>
          <p:nvPr/>
        </p:nvPicPr>
        <p:blipFill>
          <a:blip r:embed="rId4"/>
          <a:stretch>
            <a:fillRect/>
          </a:stretch>
        </p:blipFill>
        <p:spPr>
          <a:xfrm>
            <a:off x="6165242" y="3335910"/>
            <a:ext cx="6367252" cy="3544713"/>
          </a:xfrm>
          <a:prstGeom prst="rect">
            <a:avLst/>
          </a:prstGeom>
        </p:spPr>
      </p:pic>
    </p:spTree>
    <p:extLst>
      <p:ext uri="{BB962C8B-B14F-4D97-AF65-F5344CB8AC3E}">
        <p14:creationId xmlns:p14="http://schemas.microsoft.com/office/powerpoint/2010/main" val="890577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108D-EAF3-42AD-86FA-065C10F8C1F4}"/>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CC0F06B5-0239-4BF4-AD08-42B8A30D72E0}"/>
              </a:ext>
            </a:extLst>
          </p:cNvPr>
          <p:cNvSpPr>
            <a:spLocks noGrp="1"/>
          </p:cNvSpPr>
          <p:nvPr>
            <p:ph idx="1"/>
          </p:nvPr>
        </p:nvSpPr>
        <p:spPr/>
        <p:txBody>
          <a:bodyPr anchor="t"/>
          <a:lstStyle/>
          <a:p>
            <a:r>
              <a:rPr lang="en-US" dirty="0"/>
              <a:t>There are various ways of </a:t>
            </a:r>
            <a:r>
              <a:rPr lang="en-US" dirty="0" err="1"/>
              <a:t>downsampeling</a:t>
            </a:r>
            <a:r>
              <a:rPr lang="en-US" dirty="0"/>
              <a:t>, I have chosen </a:t>
            </a:r>
            <a:r>
              <a:rPr lang="en-US" b="1" dirty="0"/>
              <a:t>4:2:0</a:t>
            </a:r>
            <a:r>
              <a:rPr lang="en-US" dirty="0"/>
              <a:t> because it is symmetric and has a high compression ratio, ¼. I store the average value of the 4 pixels for each chroma channel.</a:t>
            </a:r>
          </a:p>
          <a:p>
            <a:endParaRPr lang="en-US" dirty="0"/>
          </a:p>
        </p:txBody>
      </p:sp>
      <p:pic>
        <p:nvPicPr>
          <p:cNvPr id="5" name="Picture 4">
            <a:extLst>
              <a:ext uri="{FF2B5EF4-FFF2-40B4-BE49-F238E27FC236}">
                <a16:creationId xmlns:a16="http://schemas.microsoft.com/office/drawing/2014/main" id="{029AE0DC-367A-4BA2-AEC5-22351195F894}"/>
              </a:ext>
            </a:extLst>
          </p:cNvPr>
          <p:cNvPicPr>
            <a:picLocks noChangeAspect="1"/>
          </p:cNvPicPr>
          <p:nvPr/>
        </p:nvPicPr>
        <p:blipFill>
          <a:blip r:embed="rId2"/>
          <a:stretch>
            <a:fillRect/>
          </a:stretch>
        </p:blipFill>
        <p:spPr>
          <a:xfrm>
            <a:off x="770781" y="2882363"/>
            <a:ext cx="10650436" cy="3848637"/>
          </a:xfrm>
          <a:prstGeom prst="rect">
            <a:avLst/>
          </a:prstGeom>
        </p:spPr>
      </p:pic>
    </p:spTree>
    <p:extLst>
      <p:ext uri="{BB962C8B-B14F-4D97-AF65-F5344CB8AC3E}">
        <p14:creationId xmlns:p14="http://schemas.microsoft.com/office/powerpoint/2010/main" val="4294547938"/>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469</TotalTime>
  <Words>2122</Words>
  <Application>Microsoft Office PowerPoint</Application>
  <PresentationFormat>Widescreen</PresentationFormat>
  <Paragraphs>195</Paragraphs>
  <Slides>31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Cascadia Mono</vt:lpstr>
      <vt:lpstr>Gill Sans MT</vt:lpstr>
      <vt:lpstr>Gill Sans MT (Body)</vt:lpstr>
      <vt:lpstr>Inter</vt:lpstr>
      <vt:lpstr>Ubuntu</vt:lpstr>
      <vt:lpstr>Wingdings 2</vt:lpstr>
      <vt:lpstr>Custom</vt:lpstr>
      <vt:lpstr>Worksheet</vt:lpstr>
      <vt:lpstr>JPEG COMPRESSION and DECOMPRESSION</vt:lpstr>
      <vt:lpstr>About JOINT PHOTOGRAPHIC EXPerts group</vt:lpstr>
      <vt:lpstr>About project</vt:lpstr>
      <vt:lpstr>My work and research</vt:lpstr>
      <vt:lpstr>Structure of project</vt:lpstr>
      <vt:lpstr>Structure of project</vt:lpstr>
      <vt:lpstr>The algorithm</vt:lpstr>
      <vt:lpstr>Downsampling</vt:lpstr>
      <vt:lpstr>Downsampling</vt:lpstr>
      <vt:lpstr>Padding and splitting in 8x8 blocks</vt:lpstr>
      <vt:lpstr>Map block to [-128, 127] range</vt:lpstr>
      <vt:lpstr>Apply DCT on block</vt:lpstr>
      <vt:lpstr>Apply DCT on block</vt:lpstr>
      <vt:lpstr>Apply DCT on Block</vt:lpstr>
      <vt:lpstr>Compress block by quantization matrix</vt:lpstr>
      <vt:lpstr>Quantization Matrix</vt:lpstr>
      <vt:lpstr>Quantization matrix</vt:lpstr>
      <vt:lpstr>Zig Zag </vt:lpstr>
      <vt:lpstr>Run-length encoding</vt:lpstr>
      <vt:lpstr>Writing to the binary File</vt:lpstr>
      <vt:lpstr>Writing to the binary File</vt:lpstr>
      <vt:lpstr>DECOMPRESSION</vt:lpstr>
      <vt:lpstr>The program</vt:lpstr>
      <vt:lpstr>The program</vt:lpstr>
      <vt:lpstr>The program</vt:lpstr>
      <vt:lpstr>Testing and results</vt:lpstr>
      <vt:lpstr>Testing and results</vt:lpstr>
      <vt:lpstr>Testing and results</vt:lpstr>
      <vt:lpstr>Testing and results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JPEG COMPRESSION and DECOMPRESSION</dc:title>
  <dc:creator>Andrei Cadar</dc:creator>
  <cp:lastModifiedBy>Andrei Cadar</cp:lastModifiedBy>
  <cp:revision>146</cp:revision>
  <dcterms:created xsi:type="dcterms:W3CDTF">2024-04-24T13:26:01Z</dcterms:created>
  <dcterms:modified xsi:type="dcterms:W3CDTF">2024-05-17T12:50:45Z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